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71" r:id="rId11"/>
    <p:sldId id="273" r:id="rId12"/>
    <p:sldId id="272" r:id="rId13"/>
    <p:sldId id="274" r:id="rId14"/>
    <p:sldId id="275" r:id="rId15"/>
    <p:sldId id="263" r:id="rId16"/>
    <p:sldId id="266" r:id="rId17"/>
    <p:sldId id="278" r:id="rId19"/>
    <p:sldId id="265" r:id="rId20"/>
    <p:sldId id="280" r:id="rId21"/>
    <p:sldId id="264" r:id="rId22"/>
    <p:sldId id="267" r:id="rId23"/>
    <p:sldId id="268" r:id="rId24"/>
    <p:sldId id="282" r:id="rId25"/>
    <p:sldId id="269" r:id="rId26"/>
    <p:sldId id="283" r:id="rId27"/>
    <p:sldId id="277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28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.wmf"/><Relationship Id="rId6" Type="http://schemas.openxmlformats.org/officeDocument/2006/relationships/image" Target="../media/image7.wmf"/><Relationship Id="rId5" Type="http://schemas.openxmlformats.org/officeDocument/2006/relationships/image" Target="../media/image10.wmf"/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79.wmf"/><Relationship Id="rId8" Type="http://schemas.openxmlformats.org/officeDocument/2006/relationships/image" Target="../media/image78.wmf"/><Relationship Id="rId7" Type="http://schemas.openxmlformats.org/officeDocument/2006/relationships/image" Target="../media/image77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76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13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79.wmf"/><Relationship Id="rId8" Type="http://schemas.openxmlformats.org/officeDocument/2006/relationships/image" Target="../media/image78.wmf"/><Relationship Id="rId7" Type="http://schemas.openxmlformats.org/officeDocument/2006/relationships/image" Target="../media/image77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81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13.wmf"/></Relationships>
</file>

<file path=ppt/drawings/_rels/vmlDrawing23.vml.rels><?xml version="1.0" encoding="UTF-8" standalone="yes"?>
<Relationships xmlns="http://schemas.openxmlformats.org/package/2006/relationships"><Relationship Id="rId7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77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82.wmf"/><Relationship Id="rId1" Type="http://schemas.openxmlformats.org/officeDocument/2006/relationships/image" Target="../media/image13.wmf"/></Relationships>
</file>

<file path=ppt/drawings/_rels/vmlDrawing2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84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82.wmf"/><Relationship Id="rId1" Type="http://schemas.openxmlformats.org/officeDocument/2006/relationships/image" Target="../media/image13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1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13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1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7" Type="http://schemas.openxmlformats.org/officeDocument/2006/relationships/image" Target="../media/image18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7" Type="http://schemas.openxmlformats.org/officeDocument/2006/relationships/image" Target="../media/image18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Relationship Id="rId3" Type="http://schemas.openxmlformats.org/officeDocument/2006/relationships/image" Target="../media/image21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近似</a:t>
            </a:r>
            <a:r>
              <a:rPr lang="zh-CN" altLang="en-US"/>
              <a:t>正态分布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7min21s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7min21s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6</a:t>
            </a:r>
            <a:r>
              <a:rPr lang="en-US" altLang="zh-CN"/>
              <a:t>min43s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这里的</a:t>
            </a:r>
            <a:r>
              <a:rPr lang="en-US" altLang="zh-CN"/>
              <a:t>elev</a:t>
            </a:r>
            <a:r>
              <a:rPr lang="zh-CN" altLang="en-US"/>
              <a:t>、</a:t>
            </a:r>
            <a:r>
              <a:rPr lang="en-US" altLang="zh-CN"/>
              <a:t>forest</a:t>
            </a:r>
            <a:r>
              <a:rPr lang="zh-CN" altLang="en-US"/>
              <a:t>和</a:t>
            </a:r>
            <a:r>
              <a:rPr lang="en-US" altLang="zh-CN"/>
              <a:t>date</a:t>
            </a:r>
            <a:r>
              <a:rPr lang="zh-CN" altLang="en-US"/>
              <a:t>标准化</a:t>
            </a:r>
            <a:r>
              <a:rPr lang="zh-CN" altLang="en-US"/>
              <a:t>后的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phi</a:t>
            </a:r>
            <a:r>
              <a:rPr lang="zh-CN" altLang="en-US"/>
              <a:t>、</a:t>
            </a:r>
            <a:r>
              <a:rPr lang="en-US" altLang="zh-CN"/>
              <a:t>gamma</a:t>
            </a:r>
            <a:r>
              <a:rPr lang="zh-CN" altLang="en-US"/>
              <a:t>随年份波动小，</a:t>
            </a:r>
            <a:r>
              <a:rPr lang="en-US" altLang="zh-CN"/>
              <a:t>psi</a:t>
            </a:r>
            <a:r>
              <a:rPr lang="zh-CN" altLang="en-US"/>
              <a:t>随年份波动大，</a:t>
            </a:r>
            <a:r>
              <a:rPr lang="zh-CN" altLang="en-US"/>
              <a:t>符合直觉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phi</a:t>
            </a:r>
            <a:r>
              <a:rPr lang="zh-CN" altLang="en-US"/>
              <a:t>、</a:t>
            </a:r>
            <a:r>
              <a:rPr lang="en-US" altLang="zh-CN"/>
              <a:t>gamma</a:t>
            </a:r>
            <a:r>
              <a:rPr lang="zh-CN" altLang="en-US"/>
              <a:t>随年份波动小，</a:t>
            </a:r>
            <a:r>
              <a:rPr lang="en-US" altLang="zh-CN"/>
              <a:t>psi</a:t>
            </a:r>
            <a:r>
              <a:rPr lang="zh-CN" altLang="en-US"/>
              <a:t>随年份波动大，</a:t>
            </a:r>
            <a:r>
              <a:rPr lang="zh-CN" altLang="en-US"/>
              <a:t>符合直觉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phi</a:t>
            </a:r>
            <a:r>
              <a:rPr lang="zh-CN" altLang="en-US"/>
              <a:t>、</a:t>
            </a:r>
            <a:r>
              <a:rPr lang="en-US" altLang="zh-CN"/>
              <a:t>gamma</a:t>
            </a:r>
            <a:r>
              <a:rPr lang="zh-CN" altLang="en-US"/>
              <a:t>随年份波动小，</a:t>
            </a:r>
            <a:r>
              <a:rPr lang="en-US" altLang="zh-CN"/>
              <a:t>psi</a:t>
            </a:r>
            <a:r>
              <a:rPr lang="zh-CN" altLang="en-US"/>
              <a:t>随年份波动大，</a:t>
            </a:r>
            <a:r>
              <a:rPr lang="zh-CN" altLang="en-US"/>
              <a:t>符合直觉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phi</a:t>
            </a:r>
            <a:r>
              <a:rPr lang="zh-CN" altLang="en-US"/>
              <a:t>、</a:t>
            </a:r>
            <a:r>
              <a:rPr lang="en-US" altLang="zh-CN"/>
              <a:t>gamma</a:t>
            </a:r>
            <a:r>
              <a:rPr lang="zh-CN" altLang="en-US"/>
              <a:t>随年份波动小，</a:t>
            </a:r>
            <a:r>
              <a:rPr lang="en-US" altLang="zh-CN"/>
              <a:t>psi</a:t>
            </a:r>
            <a:r>
              <a:rPr lang="zh-CN" altLang="en-US"/>
              <a:t>随年份波动大，</a:t>
            </a:r>
            <a:r>
              <a:rPr lang="zh-CN" altLang="en-US"/>
              <a:t>符合直觉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40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13.wmf"/><Relationship Id="rId15" Type="http://schemas.openxmlformats.org/officeDocument/2006/relationships/vmlDrawing" Target="../drawings/vmlDrawing6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4.xml"/><Relationship Id="rId12" Type="http://schemas.openxmlformats.org/officeDocument/2006/relationships/image" Target="../media/image22.wmf"/><Relationship Id="rId11" Type="http://schemas.openxmlformats.org/officeDocument/2006/relationships/oleObject" Target="../embeddings/oleObject43.bin"/><Relationship Id="rId10" Type="http://schemas.openxmlformats.org/officeDocument/2006/relationships/oleObject" Target="../embeddings/oleObject42.bin"/><Relationship Id="rId1" Type="http://schemas.openxmlformats.org/officeDocument/2006/relationships/oleObject" Target="../embeddings/oleObject37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5.xml"/><Relationship Id="rId7" Type="http://schemas.openxmlformats.org/officeDocument/2006/relationships/image" Target="../media/image28.png"/><Relationship Id="rId6" Type="http://schemas.openxmlformats.org/officeDocument/2006/relationships/image" Target="../media/image27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25.wmf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44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76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47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oleObject" Target="../embeddings/oleObject51.bin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13.wmf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8.xml"/><Relationship Id="rId1" Type="http://schemas.openxmlformats.org/officeDocument/2006/relationships/oleObject" Target="../embeddings/oleObject50.bin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openxmlformats.org/officeDocument/2006/relationships/image" Target="../media/image39.png"/><Relationship Id="rId2" Type="http://schemas.openxmlformats.org/officeDocument/2006/relationships/image" Target="../media/image13.wmf"/><Relationship Id="rId1" Type="http://schemas.openxmlformats.org/officeDocument/2006/relationships/oleObject" Target="../embeddings/oleObject52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3.png"/><Relationship Id="rId2" Type="http://schemas.openxmlformats.org/officeDocument/2006/relationships/image" Target="../media/image13.wmf"/><Relationship Id="rId11" Type="http://schemas.openxmlformats.org/officeDocument/2006/relationships/vmlDrawing" Target="../drawings/vmlDrawing1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53.bin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13.wmf"/><Relationship Id="rId1" Type="http://schemas.openxmlformats.org/officeDocument/2006/relationships/oleObject" Target="../embeddings/oleObject54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8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13.wmf"/><Relationship Id="rId2" Type="http://schemas.openxmlformats.org/officeDocument/2006/relationships/oleObject" Target="../embeddings/oleObject55.bin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8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13.wmf"/><Relationship Id="rId1" Type="http://schemas.openxmlformats.org/officeDocument/2006/relationships/oleObject" Target="../embeddings/oleObject5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8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13.wmf"/><Relationship Id="rId1" Type="http://schemas.openxmlformats.org/officeDocument/2006/relationships/oleObject" Target="../embeddings/oleObject57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13.wmf"/><Relationship Id="rId14" Type="http://schemas.openxmlformats.org/officeDocument/2006/relationships/notesSlide" Target="../notesSlides/notesSlide4.xml"/><Relationship Id="rId13" Type="http://schemas.openxmlformats.org/officeDocument/2006/relationships/vmlDrawing" Target="../drawings/vmlDrawing16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5.xml"/><Relationship Id="rId10" Type="http://schemas.openxmlformats.org/officeDocument/2006/relationships/image" Target="../media/image63.png"/><Relationship Id="rId1" Type="http://schemas.openxmlformats.org/officeDocument/2006/relationships/oleObject" Target="../embeddings/oleObject58.bin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6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13.wmf"/><Relationship Id="rId1" Type="http://schemas.openxmlformats.org/officeDocument/2006/relationships/oleObject" Target="../embeddings/oleObject59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8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8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3.w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13.wmf"/><Relationship Id="rId1" Type="http://schemas.openxmlformats.org/officeDocument/2006/relationships/oleObject" Target="../embeddings/oleObject61.bin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9.xml"/><Relationship Id="rId4" Type="http://schemas.openxmlformats.org/officeDocument/2006/relationships/image" Target="../media/image73.wmf"/><Relationship Id="rId3" Type="http://schemas.openxmlformats.org/officeDocument/2006/relationships/oleObject" Target="../embeddings/oleObject63.bin"/><Relationship Id="rId2" Type="http://schemas.openxmlformats.org/officeDocument/2006/relationships/image" Target="../media/image72.wmf"/><Relationship Id="rId1" Type="http://schemas.openxmlformats.org/officeDocument/2006/relationships/oleObject" Target="../embeddings/oleObject62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8.bin"/><Relationship Id="rId8" Type="http://schemas.openxmlformats.org/officeDocument/2006/relationships/image" Target="../media/image76.wmf"/><Relationship Id="rId7" Type="http://schemas.openxmlformats.org/officeDocument/2006/relationships/oleObject" Target="../embeddings/oleObject67.bin"/><Relationship Id="rId6" Type="http://schemas.openxmlformats.org/officeDocument/2006/relationships/image" Target="../media/image75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65.bin"/><Relationship Id="rId22" Type="http://schemas.openxmlformats.org/officeDocument/2006/relationships/vmlDrawing" Target="../drawings/vmlDrawing21.v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90.xml"/><Relationship Id="rId2" Type="http://schemas.openxmlformats.org/officeDocument/2006/relationships/image" Target="../media/image13.wmf"/><Relationship Id="rId19" Type="http://schemas.openxmlformats.org/officeDocument/2006/relationships/image" Target="../media/image80.png"/><Relationship Id="rId18" Type="http://schemas.openxmlformats.org/officeDocument/2006/relationships/image" Target="../media/image79.wmf"/><Relationship Id="rId17" Type="http://schemas.openxmlformats.org/officeDocument/2006/relationships/oleObject" Target="../embeddings/oleObject72.bin"/><Relationship Id="rId16" Type="http://schemas.openxmlformats.org/officeDocument/2006/relationships/image" Target="../media/image78.wmf"/><Relationship Id="rId15" Type="http://schemas.openxmlformats.org/officeDocument/2006/relationships/oleObject" Target="../embeddings/oleObject71.bin"/><Relationship Id="rId14" Type="http://schemas.openxmlformats.org/officeDocument/2006/relationships/image" Target="../media/image77.wmf"/><Relationship Id="rId13" Type="http://schemas.openxmlformats.org/officeDocument/2006/relationships/oleObject" Target="../embeddings/oleObject70.bin"/><Relationship Id="rId12" Type="http://schemas.openxmlformats.org/officeDocument/2006/relationships/image" Target="../media/image19.wmf"/><Relationship Id="rId11" Type="http://schemas.openxmlformats.org/officeDocument/2006/relationships/oleObject" Target="../embeddings/oleObject69.bin"/><Relationship Id="rId10" Type="http://schemas.openxmlformats.org/officeDocument/2006/relationships/image" Target="../media/image18.wmf"/><Relationship Id="rId1" Type="http://schemas.openxmlformats.org/officeDocument/2006/relationships/oleObject" Target="../embeddings/oleObject64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7.bin"/><Relationship Id="rId8" Type="http://schemas.openxmlformats.org/officeDocument/2006/relationships/image" Target="../media/image81.wmf"/><Relationship Id="rId7" Type="http://schemas.openxmlformats.org/officeDocument/2006/relationships/oleObject" Target="../embeddings/oleObject76.bin"/><Relationship Id="rId6" Type="http://schemas.openxmlformats.org/officeDocument/2006/relationships/image" Target="../media/image75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74.bin"/><Relationship Id="rId22" Type="http://schemas.openxmlformats.org/officeDocument/2006/relationships/notesSlide" Target="../notesSlides/notesSlide5.xml"/><Relationship Id="rId21" Type="http://schemas.openxmlformats.org/officeDocument/2006/relationships/vmlDrawing" Target="../drawings/vmlDrawing22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9" Type="http://schemas.openxmlformats.org/officeDocument/2006/relationships/tags" Target="../tags/tag91.xml"/><Relationship Id="rId18" Type="http://schemas.openxmlformats.org/officeDocument/2006/relationships/image" Target="../media/image79.wmf"/><Relationship Id="rId17" Type="http://schemas.openxmlformats.org/officeDocument/2006/relationships/oleObject" Target="../embeddings/oleObject81.bin"/><Relationship Id="rId16" Type="http://schemas.openxmlformats.org/officeDocument/2006/relationships/image" Target="../media/image78.wmf"/><Relationship Id="rId15" Type="http://schemas.openxmlformats.org/officeDocument/2006/relationships/oleObject" Target="../embeddings/oleObject80.bin"/><Relationship Id="rId14" Type="http://schemas.openxmlformats.org/officeDocument/2006/relationships/image" Target="../media/image77.wmf"/><Relationship Id="rId13" Type="http://schemas.openxmlformats.org/officeDocument/2006/relationships/oleObject" Target="../embeddings/oleObject79.bin"/><Relationship Id="rId12" Type="http://schemas.openxmlformats.org/officeDocument/2006/relationships/image" Target="../media/image19.wmf"/><Relationship Id="rId11" Type="http://schemas.openxmlformats.org/officeDocument/2006/relationships/oleObject" Target="../embeddings/oleObject78.bin"/><Relationship Id="rId10" Type="http://schemas.openxmlformats.org/officeDocument/2006/relationships/image" Target="../media/image18.wmf"/><Relationship Id="rId1" Type="http://schemas.openxmlformats.org/officeDocument/2006/relationships/oleObject" Target="../embeddings/oleObject73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6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85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82.wmf"/><Relationship Id="rId3" Type="http://schemas.openxmlformats.org/officeDocument/2006/relationships/oleObject" Target="../embeddings/oleObject83.bin"/><Relationship Id="rId21" Type="http://schemas.openxmlformats.org/officeDocument/2006/relationships/vmlDrawing" Target="../drawings/vmlDrawing23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9" Type="http://schemas.openxmlformats.org/officeDocument/2006/relationships/tags" Target="../tags/tag92.xml"/><Relationship Id="rId18" Type="http://schemas.openxmlformats.org/officeDocument/2006/relationships/image" Target="../media/image83.png"/><Relationship Id="rId17" Type="http://schemas.openxmlformats.org/officeDocument/2006/relationships/oleObject" Target="../embeddings/oleObject91.bin"/><Relationship Id="rId16" Type="http://schemas.openxmlformats.org/officeDocument/2006/relationships/image" Target="../media/image17.wmf"/><Relationship Id="rId15" Type="http://schemas.openxmlformats.org/officeDocument/2006/relationships/oleObject" Target="../embeddings/oleObject90.bin"/><Relationship Id="rId14" Type="http://schemas.openxmlformats.org/officeDocument/2006/relationships/image" Target="../media/image22.wmf"/><Relationship Id="rId13" Type="http://schemas.openxmlformats.org/officeDocument/2006/relationships/oleObject" Target="../embeddings/oleObject89.bin"/><Relationship Id="rId12" Type="http://schemas.openxmlformats.org/officeDocument/2006/relationships/oleObject" Target="../embeddings/oleObject88.bin"/><Relationship Id="rId11" Type="http://schemas.openxmlformats.org/officeDocument/2006/relationships/oleObject" Target="../embeddings/oleObject87.bin"/><Relationship Id="rId10" Type="http://schemas.openxmlformats.org/officeDocument/2006/relationships/image" Target="../media/image77.wmf"/><Relationship Id="rId1" Type="http://schemas.openxmlformats.org/officeDocument/2006/relationships/oleObject" Target="../embeddings/oleObject82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95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82.wmf"/><Relationship Id="rId3" Type="http://schemas.openxmlformats.org/officeDocument/2006/relationships/oleObject" Target="../embeddings/oleObject93.bin"/><Relationship Id="rId20" Type="http://schemas.openxmlformats.org/officeDocument/2006/relationships/vmlDrawing" Target="../drawings/vmlDrawing24.vml"/><Relationship Id="rId2" Type="http://schemas.openxmlformats.org/officeDocument/2006/relationships/image" Target="../media/image13.wmf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93.xml"/><Relationship Id="rId17" Type="http://schemas.openxmlformats.org/officeDocument/2006/relationships/oleObject" Target="../embeddings/oleObject101.bin"/><Relationship Id="rId16" Type="http://schemas.openxmlformats.org/officeDocument/2006/relationships/image" Target="../media/image17.wmf"/><Relationship Id="rId15" Type="http://schemas.openxmlformats.org/officeDocument/2006/relationships/oleObject" Target="../embeddings/oleObject100.bin"/><Relationship Id="rId14" Type="http://schemas.openxmlformats.org/officeDocument/2006/relationships/image" Target="../media/image22.wmf"/><Relationship Id="rId13" Type="http://schemas.openxmlformats.org/officeDocument/2006/relationships/oleObject" Target="../embeddings/oleObject99.bin"/><Relationship Id="rId12" Type="http://schemas.openxmlformats.org/officeDocument/2006/relationships/oleObject" Target="../embeddings/oleObject98.bin"/><Relationship Id="rId11" Type="http://schemas.openxmlformats.org/officeDocument/2006/relationships/oleObject" Target="../embeddings/oleObject97.bin"/><Relationship Id="rId10" Type="http://schemas.openxmlformats.org/officeDocument/2006/relationships/image" Target="../media/image84.wmf"/><Relationship Id="rId1" Type="http://schemas.openxmlformats.org/officeDocument/2006/relationships/oleObject" Target="../embeddings/oleObject9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4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wmf"/><Relationship Id="rId3" Type="http://schemas.openxmlformats.org/officeDocument/2006/relationships/oleObject" Target="../embeddings/oleObject103.bin"/><Relationship Id="rId2" Type="http://schemas.openxmlformats.org/officeDocument/2006/relationships/image" Target="../media/image13.wmf"/><Relationship Id="rId11" Type="http://schemas.openxmlformats.org/officeDocument/2006/relationships/notesSlide" Target="../notesSlides/notesSlide6.xml"/><Relationship Id="rId10" Type="http://schemas.openxmlformats.org/officeDocument/2006/relationships/vmlDrawing" Target="../drawings/vmlDrawing25.vml"/><Relationship Id="rId1" Type="http://schemas.openxmlformats.org/officeDocument/2006/relationships/oleObject" Target="../embeddings/oleObject102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5.xml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9.wmf"/><Relationship Id="rId3" Type="http://schemas.openxmlformats.org/officeDocument/2006/relationships/oleObject" Target="../embeddings/oleObject105.bin"/><Relationship Id="rId2" Type="http://schemas.openxmlformats.org/officeDocument/2006/relationships/image" Target="../media/image13.wmf"/><Relationship Id="rId11" Type="http://schemas.openxmlformats.org/officeDocument/2006/relationships/notesSlide" Target="../notesSlides/notesSlide7.xml"/><Relationship Id="rId10" Type="http://schemas.openxmlformats.org/officeDocument/2006/relationships/vmlDrawing" Target="../drawings/vmlDrawing26.vml"/><Relationship Id="rId1" Type="http://schemas.openxmlformats.org/officeDocument/2006/relationships/oleObject" Target="../embeddings/oleObject104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7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9.wmf"/><Relationship Id="rId3" Type="http://schemas.openxmlformats.org/officeDocument/2006/relationships/oleObject" Target="../embeddings/oleObject107.bin"/><Relationship Id="rId2" Type="http://schemas.openxmlformats.org/officeDocument/2006/relationships/image" Target="../media/image13.wmf"/><Relationship Id="rId10" Type="http://schemas.openxmlformats.org/officeDocument/2006/relationships/notesSlide" Target="../notesSlides/notesSlide8.xml"/><Relationship Id="rId1" Type="http://schemas.openxmlformats.org/officeDocument/2006/relationships/oleObject" Target="../embeddings/oleObject106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8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13.wmf"/><Relationship Id="rId10" Type="http://schemas.openxmlformats.org/officeDocument/2006/relationships/notesSlide" Target="../notesSlides/notesSlide9.xml"/><Relationship Id="rId1" Type="http://schemas.openxmlformats.org/officeDocument/2006/relationships/oleObject" Target="../embeddings/oleObject108.bin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5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7" Type="http://schemas.openxmlformats.org/officeDocument/2006/relationships/vmlDrawing" Target="../drawings/vmlDrawing1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9.xml"/><Relationship Id="rId14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7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5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.wmf"/><Relationship Id="rId17" Type="http://schemas.openxmlformats.org/officeDocument/2006/relationships/vmlDrawing" Target="../drawings/vmlDrawing2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70.xml"/><Relationship Id="rId14" Type="http://schemas.openxmlformats.org/officeDocument/2006/relationships/image" Target="../media/image11.wmf"/><Relationship Id="rId13" Type="http://schemas.openxmlformats.org/officeDocument/2006/relationships/oleObject" Target="../embeddings/oleObject13.bin"/><Relationship Id="rId12" Type="http://schemas.openxmlformats.org/officeDocument/2006/relationships/image" Target="../media/image7.wmf"/><Relationship Id="rId11" Type="http://schemas.openxmlformats.org/officeDocument/2006/relationships/oleObject" Target="../embeddings/oleObject12.bin"/><Relationship Id="rId10" Type="http://schemas.openxmlformats.org/officeDocument/2006/relationships/image" Target="../media/image10.wmf"/><Relationship Id="rId1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5.bin"/><Relationship Id="rId20" Type="http://schemas.openxmlformats.org/officeDocument/2006/relationships/vmlDrawing" Target="../drawings/vmlDrawing3.vml"/><Relationship Id="rId2" Type="http://schemas.openxmlformats.org/officeDocument/2006/relationships/image" Target="../media/image12.wmf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71.xml"/><Relationship Id="rId17" Type="http://schemas.openxmlformats.org/officeDocument/2006/relationships/image" Target="../media/image20.png"/><Relationship Id="rId16" Type="http://schemas.openxmlformats.org/officeDocument/2006/relationships/image" Target="../media/image19.wmf"/><Relationship Id="rId15" Type="http://schemas.openxmlformats.org/officeDocument/2006/relationships/oleObject" Target="../embeddings/oleObject21.bin"/><Relationship Id="rId14" Type="http://schemas.openxmlformats.org/officeDocument/2006/relationships/image" Target="../media/image18.wmf"/><Relationship Id="rId13" Type="http://schemas.openxmlformats.org/officeDocument/2006/relationships/oleObject" Target="../embeddings/oleObject20.bin"/><Relationship Id="rId12" Type="http://schemas.openxmlformats.org/officeDocument/2006/relationships/image" Target="../media/image17.wmf"/><Relationship Id="rId11" Type="http://schemas.openxmlformats.org/officeDocument/2006/relationships/oleObject" Target="../embeddings/oleObject19.bin"/><Relationship Id="rId10" Type="http://schemas.openxmlformats.org/officeDocument/2006/relationships/image" Target="../media/image16.wmf"/><Relationship Id="rId1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12.wmf"/><Relationship Id="rId19" Type="http://schemas.openxmlformats.org/officeDocument/2006/relationships/vmlDrawing" Target="../drawings/vmlDrawing4.v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72.xml"/><Relationship Id="rId16" Type="http://schemas.openxmlformats.org/officeDocument/2006/relationships/image" Target="../media/image19.wmf"/><Relationship Id="rId15" Type="http://schemas.openxmlformats.org/officeDocument/2006/relationships/oleObject" Target="../embeddings/oleObject29.bin"/><Relationship Id="rId14" Type="http://schemas.openxmlformats.org/officeDocument/2006/relationships/image" Target="../media/image18.wmf"/><Relationship Id="rId13" Type="http://schemas.openxmlformats.org/officeDocument/2006/relationships/oleObject" Target="../embeddings/oleObject28.bin"/><Relationship Id="rId12" Type="http://schemas.openxmlformats.org/officeDocument/2006/relationships/image" Target="../media/image17.wmf"/><Relationship Id="rId11" Type="http://schemas.openxmlformats.org/officeDocument/2006/relationships/oleObject" Target="../embeddings/oleObject27.bin"/><Relationship Id="rId10" Type="http://schemas.openxmlformats.org/officeDocument/2006/relationships/image" Target="../media/image16.wmf"/><Relationship Id="rId1" Type="http://schemas.openxmlformats.org/officeDocument/2006/relationships/oleObject" Target="../embeddings/oleObject22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33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13.wmf"/><Relationship Id="rId17" Type="http://schemas.openxmlformats.org/officeDocument/2006/relationships/vmlDrawing" Target="../drawings/vmlDrawing5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73.xml"/><Relationship Id="rId14" Type="http://schemas.openxmlformats.org/officeDocument/2006/relationships/image" Target="../media/image24.png"/><Relationship Id="rId13" Type="http://schemas.openxmlformats.org/officeDocument/2006/relationships/image" Target="../media/image23.png"/><Relationship Id="rId12" Type="http://schemas.openxmlformats.org/officeDocument/2006/relationships/image" Target="../media/image22.wmf"/><Relationship Id="rId11" Type="http://schemas.openxmlformats.org/officeDocument/2006/relationships/oleObject" Target="../embeddings/oleObject36.bin"/><Relationship Id="rId10" Type="http://schemas.openxmlformats.org/officeDocument/2006/relationships/oleObject" Target="../embeddings/oleObject35.bin"/><Relationship Id="rId1" Type="http://schemas.openxmlformats.org/officeDocument/2006/relationships/oleObject" Target="../embeddings/oleObject3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sz="4800"/>
              <a:t>Bayesian Analysis of Dynamic Occupancy Model for Crossbill</a:t>
            </a:r>
            <a:endParaRPr lang="en-US" alt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4333195"/>
            <a:ext cx="9799200" cy="1472400"/>
          </a:xfrm>
        </p:spPr>
        <p:txBody>
          <a:bodyPr/>
          <a:p>
            <a:r>
              <a:rPr lang="zh-CN" altLang="en-US"/>
              <a:t>李世祺</a:t>
            </a:r>
            <a:r>
              <a:rPr lang="en-US" altLang="zh-CN"/>
              <a:t>12211031 </a:t>
            </a:r>
            <a:r>
              <a:rPr lang="zh-CN" altLang="en-US"/>
              <a:t>倪昊辰</a:t>
            </a:r>
            <a:r>
              <a:rPr lang="en-GB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12213027</a:t>
            </a:r>
            <a:r>
              <a:rPr lang="en-US" altLang="en-GB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zh-CN" altLang="en-US">
                <a:sym typeface="Arial" panose="020B0604020202020204"/>
              </a:rPr>
              <a:t>黄宇航</a:t>
            </a:r>
            <a:r>
              <a:rPr lang="en-GB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12213015</a:t>
            </a:r>
            <a:endParaRPr lang="zh-CN" altLang="en-US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/>
              <a:t>Hierarchical Model</a:t>
            </a:r>
            <a:endParaRPr lang="en-US" altLang="zh-CN" sz="4000" b="1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072370" y="3505835"/>
          <a:ext cx="99695" cy="18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72370" y="3505835"/>
                        <a:ext cx="99695" cy="18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30935" y="1661795"/>
          <a:ext cx="286131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939800" imgH="228600" progId="Equation.KSEE3">
                  <p:embed/>
                </p:oleObj>
              </mc:Choice>
              <mc:Fallback>
                <p:oleObj name="" r:id="rId3" imgW="939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0935" y="1661795"/>
                        <a:ext cx="2861310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47240" y="3644265"/>
          <a:ext cx="1029970" cy="54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368300" imgH="203200" progId="Equation.KSEE3">
                  <p:embed/>
                </p:oleObj>
              </mc:Choice>
              <mc:Fallback>
                <p:oleObj name="" r:id="rId5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47240" y="3644265"/>
                        <a:ext cx="1029970" cy="54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2562225" y="2340610"/>
            <a:ext cx="6350" cy="13404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330" y="5504180"/>
          <a:ext cx="390715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7" imgW="1333500" imgH="228600" progId="Equation.KSEE3">
                  <p:embed/>
                </p:oleObj>
              </mc:Choice>
              <mc:Fallback>
                <p:oleObj name="" r:id="rId7" imgW="13335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8330" y="5504180"/>
                        <a:ext cx="3907155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1198880" y="4185285"/>
            <a:ext cx="2661285" cy="1363345"/>
            <a:chOff x="1888" y="6591"/>
            <a:chExt cx="4191" cy="1770"/>
          </a:xfrm>
        </p:grpSpPr>
        <p:cxnSp>
          <p:nvCxnSpPr>
            <p:cNvPr id="11" name="直接箭头连接符 10"/>
            <p:cNvCxnSpPr/>
            <p:nvPr/>
          </p:nvCxnSpPr>
          <p:spPr>
            <a:xfrm flipH="1">
              <a:off x="1888" y="6593"/>
              <a:ext cx="2147" cy="17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4035" y="6591"/>
              <a:ext cx="5" cy="177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4035" y="6591"/>
              <a:ext cx="2045" cy="1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" name="内容占位符 2"/>
          <p:cNvSpPr/>
          <p:nvPr>
            <p:ph idx="1"/>
          </p:nvPr>
        </p:nvSpPr>
        <p:spPr>
          <a:xfrm>
            <a:off x="4603750" y="1623695"/>
            <a:ext cx="7156450" cy="4759325"/>
          </a:xfrm>
        </p:spPr>
        <p:txBody>
          <a:bodyPr/>
          <a:p>
            <a:r>
              <a:rPr lang="en-US" altLang="zh-CN" sz="2400">
                <a:solidFill>
                  <a:srgbClr val="FF0000"/>
                </a:solidFill>
              </a:rPr>
              <a:t>Model Assumption</a:t>
            </a:r>
            <a:r>
              <a:rPr lang="zh-CN" altLang="en-US" sz="2000">
                <a:solidFill>
                  <a:schemeClr val="tx1"/>
                </a:solidFill>
              </a:rPr>
              <a:t>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Each site occupancy status         is </a:t>
            </a:r>
            <a:r>
              <a:rPr lang="en-US" altLang="zh-CN" sz="2000">
                <a:solidFill>
                  <a:srgbClr val="FF0000"/>
                </a:solidFill>
              </a:rPr>
              <a:t>“closed”</a:t>
            </a:r>
            <a:r>
              <a:rPr lang="en-US" altLang="zh-CN" sz="2000">
                <a:solidFill>
                  <a:schemeClr val="tx1"/>
                </a:solidFill>
              </a:rPr>
              <a:t> whitin a primary period </a:t>
            </a:r>
            <a:r>
              <a:rPr lang="en-US" altLang="zh-CN" sz="2000" i="1">
                <a:solidFill>
                  <a:schemeClr val="tx1"/>
                </a:solidFill>
              </a:rPr>
              <a:t>t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Each site occupancy status         is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“open”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 across primary periods.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                          are i.i.d. for each site (</a:t>
            </a:r>
            <a:r>
              <a:rPr lang="en-US" altLang="zh-CN" sz="2000" i="1">
                <a:solidFill>
                  <a:schemeClr val="tx1"/>
                </a:solidFill>
              </a:rPr>
              <a:t>i</a:t>
            </a:r>
            <a:r>
              <a:rPr lang="en-US" altLang="zh-CN" sz="2000">
                <a:solidFill>
                  <a:schemeClr val="tx1"/>
                </a:solidFill>
              </a:rPr>
              <a:t>) and primary period (</a:t>
            </a:r>
            <a:r>
              <a:rPr lang="en-US" altLang="zh-CN" sz="2000" i="1">
                <a:solidFill>
                  <a:schemeClr val="tx1"/>
                </a:solidFill>
              </a:rPr>
              <a:t>t</a:t>
            </a:r>
            <a:r>
              <a:rPr lang="en-US" altLang="zh-CN" sz="2000">
                <a:solidFill>
                  <a:schemeClr val="tx1"/>
                </a:solidFill>
              </a:rPr>
              <a:t>).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</a:t>
            </a:r>
            <a:endParaRPr lang="en-US" altLang="zh-CN" sz="2000">
              <a:solidFill>
                <a:schemeClr val="tx1"/>
              </a:solidFill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57895" y="2289810"/>
          <a:ext cx="782955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9" imgW="368300" imgH="203200" progId="Equation.KSEE3">
                  <p:embed/>
                </p:oleObj>
              </mc:Choice>
              <mc:Fallback>
                <p:oleObj name="" r:id="rId9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7895" y="2289810"/>
                        <a:ext cx="782955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19795" y="3227705"/>
          <a:ext cx="782955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0" imgW="368300" imgH="203200" progId="Equation.KSEE3">
                  <p:embed/>
                </p:oleObj>
              </mc:Choice>
              <mc:Fallback>
                <p:oleObj name="" r:id="rId10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9795" y="3227705"/>
                        <a:ext cx="782955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11090" y="4157980"/>
          <a:ext cx="2369820" cy="46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1" imgW="1168400" imgH="241300" progId="Equation.KSEE3">
                  <p:embed/>
                </p:oleObj>
              </mc:Choice>
              <mc:Fallback>
                <p:oleObj name="" r:id="rId11" imgW="11684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11090" y="4157980"/>
                        <a:ext cx="2369820" cy="466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/>
              <a:t>Metapopulation Quantities</a:t>
            </a:r>
            <a:endParaRPr lang="en-US" altLang="zh-CN" sz="4000" b="1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608400" y="1313870"/>
            <a:ext cx="10969200" cy="4759200"/>
          </a:xfrm>
        </p:spPr>
        <p:txBody>
          <a:bodyPr>
            <a:normAutofit lnSpcReduction="10000"/>
          </a:bodyPr>
          <a:p>
            <a:pPr>
              <a:lnSpc>
                <a:spcPct val="200000"/>
              </a:lnSpc>
            </a:pPr>
            <a:r>
              <a:rPr lang="en-US" altLang="zh-CN" sz="2400">
                <a:solidFill>
                  <a:srgbClr val="FF0000"/>
                </a:solidFill>
              </a:rPr>
              <a:t>growth rate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  <a:r>
              <a:rPr lang="en-US" altLang="zh-CN" sz="2400">
                <a:solidFill>
                  <a:srgbClr val="FF0000"/>
                </a:solidFill>
              </a:rPr>
              <a:t>            </a:t>
            </a:r>
            <a:r>
              <a:rPr lang="en-US" altLang="zh-CN" sz="2400">
                <a:solidFill>
                  <a:schemeClr val="tx1"/>
                </a:solidFill>
              </a:rPr>
              <a:t>describe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the change in equilibrium occupancy as a result of the change in survival and colonization from t to t þ 1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>
                <a:solidFill>
                  <a:srgbClr val="FF0000"/>
                </a:solidFill>
              </a:rPr>
              <a:t>turnover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  <a:r>
              <a:rPr lang="en-US" altLang="zh-CN" sz="2400">
                <a:solidFill>
                  <a:srgbClr val="FF0000"/>
                </a:solidFill>
              </a:rPr>
              <a:t>                                                          </a:t>
            </a:r>
            <a:r>
              <a:rPr lang="en-US" altLang="zh-CN" sz="2400">
                <a:solidFill>
                  <a:schemeClr val="tx1"/>
                </a:solidFill>
              </a:rPr>
              <a:t>means probability that a 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random</a:t>
            </a:r>
            <a:r>
              <a:rPr lang="en-US" altLang="zh-CN" sz="2400">
                <a:solidFill>
                  <a:schemeClr val="tx1"/>
                </a:solidFill>
              </a:rPr>
              <a:t> occupied quadrat is a newly occupied one.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zh-CN" sz="2400">
                <a:solidFill>
                  <a:srgbClr val="FF0000"/>
                </a:solidFill>
              </a:rPr>
              <a:t>quilibrium occupancy probability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  <a:r>
              <a:rPr lang="en-US" altLang="zh-CN" sz="2400">
                <a:solidFill>
                  <a:srgbClr val="FF0000"/>
                </a:solidFill>
              </a:rPr>
              <a:t>                         </a:t>
            </a:r>
            <a:r>
              <a:rPr lang="en-US" altLang="zh-CN" sz="2400">
                <a:solidFill>
                  <a:schemeClr val="tx1"/>
                </a:solidFill>
              </a:rPr>
              <a:t>provide a convenient summary of occupancy dynamics</a:t>
            </a:r>
            <a:endParaRPr lang="en-US" altLang="zh-CN" sz="2400">
              <a:solidFill>
                <a:schemeClr val="tx1"/>
              </a:solidFill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72105" y="1433830"/>
          <a:ext cx="1278890" cy="96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571500" imgH="431800" progId="Equation.KSEE3">
                  <p:embed/>
                </p:oleObj>
              </mc:Choice>
              <mc:Fallback>
                <p:oleObj name="" r:id="rId1" imgW="5715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72105" y="1433830"/>
                        <a:ext cx="1278890" cy="966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74900" y="2954655"/>
          <a:ext cx="605726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2755900" imgH="431800" progId="Equation.KSEE3">
                  <p:embed/>
                </p:oleObj>
              </mc:Choice>
              <mc:Fallback>
                <p:oleObj name="" r:id="rId3" imgW="2755900" imgH="4318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4900" y="2954655"/>
                        <a:ext cx="605726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43930" y="4281170"/>
          <a:ext cx="2652395" cy="101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1130300" imgH="431800" progId="Equation.KSEE3">
                  <p:embed/>
                </p:oleObj>
              </mc:Choice>
              <mc:Fallback>
                <p:oleObj name="" r:id="rId5" imgW="1130300" imgH="4318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3930" y="4281170"/>
                        <a:ext cx="2652395" cy="101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27150"/>
            <a:ext cx="12230100" cy="55308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/>
              <a:t>Metapopulation Quantities</a:t>
            </a:r>
            <a:endParaRPr lang="en-US" altLang="zh-CN" sz="4000" b="1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608400" y="1313870"/>
            <a:ext cx="10969200" cy="4759200"/>
          </a:xfrm>
        </p:spPr>
        <p:txBody>
          <a:bodyPr>
            <a:normAutofit lnSpcReduction="10000"/>
          </a:bodyPr>
          <a:p>
            <a:pPr>
              <a:lnSpc>
                <a:spcPct val="200000"/>
              </a:lnSpc>
            </a:pPr>
            <a:r>
              <a:rPr lang="en-US" altLang="zh-CN" sz="2400">
                <a:solidFill>
                  <a:srgbClr val="FF0000"/>
                </a:solidFill>
              </a:rPr>
              <a:t>growth rate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  <a:r>
              <a:rPr lang="en-US" altLang="zh-CN" sz="2400">
                <a:solidFill>
                  <a:srgbClr val="FF0000"/>
                </a:solidFill>
              </a:rPr>
              <a:t>            </a:t>
            </a:r>
            <a:r>
              <a:rPr lang="en-US" altLang="zh-CN" sz="2400">
                <a:solidFill>
                  <a:schemeClr val="tx1"/>
                </a:solidFill>
              </a:rPr>
              <a:t>describe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the change in equilibrium occupancy as a result of the change in survival and colonization from t to t þ 1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>
                <a:solidFill>
                  <a:srgbClr val="FF0000"/>
                </a:solidFill>
              </a:rPr>
              <a:t>turnover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  <a:r>
              <a:rPr lang="en-US" altLang="zh-CN" sz="2400">
                <a:solidFill>
                  <a:srgbClr val="FF0000"/>
                </a:solidFill>
              </a:rPr>
              <a:t>                                                          </a:t>
            </a:r>
            <a:r>
              <a:rPr lang="en-US" altLang="zh-CN" sz="2400">
                <a:solidFill>
                  <a:schemeClr val="tx1"/>
                </a:solidFill>
              </a:rPr>
              <a:t>means probability that a 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random</a:t>
            </a:r>
            <a:r>
              <a:rPr lang="en-US" altLang="zh-CN" sz="2400">
                <a:solidFill>
                  <a:schemeClr val="tx1"/>
                </a:solidFill>
              </a:rPr>
              <a:t> occupied quadrat is a newly occupied one.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zh-CN" sz="2400">
                <a:solidFill>
                  <a:srgbClr val="FF0000"/>
                </a:solidFill>
              </a:rPr>
              <a:t>quilibrium occupancy probability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  <a:r>
              <a:rPr lang="en-US" altLang="zh-CN" sz="2400">
                <a:solidFill>
                  <a:srgbClr val="FF0000"/>
                </a:solidFill>
              </a:rPr>
              <a:t>                         </a:t>
            </a:r>
            <a:r>
              <a:rPr lang="en-US" altLang="zh-CN" sz="2400">
                <a:solidFill>
                  <a:schemeClr val="tx1"/>
                </a:solidFill>
              </a:rPr>
              <a:t>provide a convenient summary of occupancy dynamics</a:t>
            </a:r>
            <a:endParaRPr lang="en-US" altLang="zh-CN" sz="2400">
              <a:solidFill>
                <a:schemeClr val="tx1"/>
              </a:solidFill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72105" y="1433830"/>
          <a:ext cx="1278890" cy="96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571500" imgH="431800" progId="Equation.KSEE3">
                  <p:embed/>
                </p:oleObj>
              </mc:Choice>
              <mc:Fallback>
                <p:oleObj name="" r:id="rId1" imgW="5715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72105" y="1433830"/>
                        <a:ext cx="1278890" cy="966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74900" y="2954655"/>
          <a:ext cx="605726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2755900" imgH="431800" progId="Equation.KSEE3">
                  <p:embed/>
                </p:oleObj>
              </mc:Choice>
              <mc:Fallback>
                <p:oleObj name="" r:id="rId3" imgW="2755900" imgH="4318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4900" y="2954655"/>
                        <a:ext cx="605726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43930" y="4281170"/>
          <a:ext cx="2652395" cy="101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1130300" imgH="431800" progId="Equation.KSEE3">
                  <p:embed/>
                </p:oleObj>
              </mc:Choice>
              <mc:Fallback>
                <p:oleObj name="" r:id="rId5" imgW="1130300" imgH="4318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3930" y="4281170"/>
                        <a:ext cx="2652395" cy="101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/>
              <a:t>Finite Sample Estimation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5645" y="1490345"/>
            <a:ext cx="6872605" cy="4759325"/>
          </a:xfrm>
        </p:spPr>
        <p:txBody>
          <a:bodyPr/>
          <a:p>
            <a:r>
              <a:rPr lang="en-US" altLang="zh-CN" sz="2000" b="1">
                <a:solidFill>
                  <a:srgbClr val="FF0000"/>
                </a:solidFill>
              </a:rPr>
              <a:t>Definition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: </a:t>
            </a:r>
            <a:r>
              <a:rPr lang="en-US" altLang="zh-CN" sz="2000">
                <a:solidFill>
                  <a:schemeClr val="tx1"/>
                </a:solidFill>
              </a:rPr>
              <a:t>estimat</a:t>
            </a:r>
            <a:r>
              <a:rPr lang="en-US" altLang="zh-CN" sz="2000">
                <a:solidFill>
                  <a:schemeClr val="tx1"/>
                </a:solidFill>
              </a:rPr>
              <a:t>e quantities for the actual sampled sites, rather than for an idealized, infinite population</a:t>
            </a:r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 b="1">
                <a:solidFill>
                  <a:srgbClr val="FF0000"/>
                </a:solidFill>
              </a:rPr>
              <a:t>Advantage: </a:t>
            </a:r>
            <a:r>
              <a:rPr lang="en-US" altLang="zh-CN" sz="2000">
                <a:solidFill>
                  <a:schemeClr val="tx1"/>
                </a:solidFill>
              </a:rPr>
              <a:t>①More precise for the current sample </a:t>
            </a:r>
            <a:r>
              <a:rPr lang="zh-CN" altLang="en-US" sz="2000">
                <a:solidFill>
                  <a:schemeClr val="tx1"/>
                </a:solidFill>
              </a:rPr>
              <a:t>②</a:t>
            </a:r>
            <a:r>
              <a:rPr lang="en-US" altLang="zh-CN" sz="2000">
                <a:solidFill>
                  <a:schemeClr val="tx1"/>
                </a:solidFill>
              </a:rPr>
              <a:t>Directly answers questions about "this dataset"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6830" y="922020"/>
            <a:ext cx="4032250" cy="27876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15645" y="4439920"/>
            <a:ext cx="10664190" cy="2119630"/>
            <a:chOff x="1413" y="6574"/>
            <a:chExt cx="16794" cy="3338"/>
          </a:xfrm>
        </p:grpSpPr>
        <p:sp>
          <p:nvSpPr>
            <p:cNvPr id="7" name="文本框 6"/>
            <p:cNvSpPr txBox="1"/>
            <p:nvPr/>
          </p:nvSpPr>
          <p:spPr>
            <a:xfrm>
              <a:off x="1413" y="6574"/>
              <a:ext cx="16534" cy="333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000">
                  <a:solidFill>
                    <a:srgbClr val="FF0000"/>
                  </a:solidFill>
                  <a:sym typeface="+mn-ea"/>
                </a:rPr>
                <a:t>  Finite-sample estimate         Sample growth rate estimate            S</a:t>
              </a:r>
              <a:r>
                <a:rPr lang="en-US" altLang="zh-CN" sz="2000">
                  <a:solidFill>
                    <a:srgbClr val="FF0000"/>
                  </a:solidFill>
                </a:rPr>
                <a:t>ample turnover rate</a:t>
              </a:r>
              <a:endParaRPr lang="en-US" altLang="zh-CN" sz="2000">
                <a:solidFill>
                  <a:srgbClr val="FF0000"/>
                </a:solidFill>
              </a:endParaRPr>
            </a:p>
            <a:p>
              <a:endParaRPr lang="en-US" altLang="zh-CN" sz="2000">
                <a:solidFill>
                  <a:srgbClr val="FF0000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4" y="7302"/>
              <a:ext cx="3864" cy="160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0" y="7187"/>
              <a:ext cx="4479" cy="158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31" y="7302"/>
              <a:ext cx="5376" cy="1428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MCMC——JAGS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215" y="2653030"/>
            <a:ext cx="6819265" cy="7067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3657600"/>
            <a:ext cx="3091180" cy="2807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430" y="3634740"/>
            <a:ext cx="3069590" cy="28232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675" y="3647440"/>
            <a:ext cx="2594610" cy="28124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3995" y="3634740"/>
            <a:ext cx="2934335" cy="27882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1665" y="1862455"/>
            <a:ext cx="9422765" cy="506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with Prior distribution: </a:t>
            </a:r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84270" y="1772920"/>
          <a:ext cx="3868420" cy="605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8" imgW="1459865" imgH="228600" progId="Equation.KSEE3">
                  <p:embed/>
                </p:oleObj>
              </mc:Choice>
              <mc:Fallback>
                <p:oleObj name="" r:id="rId8" imgW="14598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84270" y="1772920"/>
                        <a:ext cx="3868420" cy="605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MCMC——JAGS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density pl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1397000"/>
            <a:ext cx="6837045" cy="49460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MCMC——JAGS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330" y="1370965"/>
            <a:ext cx="6819265" cy="7067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545" y="2134870"/>
            <a:ext cx="3069590" cy="28232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2147570"/>
            <a:ext cx="2594610" cy="2812415"/>
          </a:xfrm>
          <a:prstGeom prst="rect">
            <a:avLst/>
          </a:prstGeom>
        </p:spPr>
      </p:pic>
      <p:pic>
        <p:nvPicPr>
          <p:cNvPr id="19" name="图片 18" descr="gamm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" y="2163445"/>
            <a:ext cx="5623560" cy="4067810"/>
          </a:xfrm>
          <a:prstGeom prst="rect">
            <a:avLst/>
          </a:prstGeom>
        </p:spPr>
      </p:pic>
      <p:pic>
        <p:nvPicPr>
          <p:cNvPr id="20" name="图片 19" descr="phi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310" y="2077720"/>
            <a:ext cx="6030595" cy="4362450"/>
          </a:xfrm>
          <a:prstGeom prst="rect">
            <a:avLst/>
          </a:prstGeom>
        </p:spPr>
      </p:pic>
      <p:pic>
        <p:nvPicPr>
          <p:cNvPr id="18" name="图片 17" descr="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5155" y="2283460"/>
            <a:ext cx="5897245" cy="4265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MCMC——JAGS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 descr="psive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650"/>
            <a:ext cx="6223000" cy="4502150"/>
          </a:xfrm>
          <a:prstGeom prst="rect">
            <a:avLst/>
          </a:prstGeom>
        </p:spPr>
      </p:pic>
      <p:pic>
        <p:nvPicPr>
          <p:cNvPr id="6" name="图片 5" descr="psi.f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390" y="1644650"/>
            <a:ext cx="6277610" cy="45421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phi[i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930" y="551180"/>
            <a:ext cx="5182870" cy="3749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ACF plot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2" imgW="114300" imgH="215900" progId="Equation.KSEE3">
                  <p:embed/>
                </p:oleObj>
              </mc:Choice>
              <mc:Fallback>
                <p:oleObj name="" r:id="rId2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gamm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715" y="3806825"/>
            <a:ext cx="4287520" cy="3101975"/>
          </a:xfrm>
          <a:prstGeom prst="rect">
            <a:avLst/>
          </a:prstGeom>
        </p:spPr>
      </p:pic>
      <p:pic>
        <p:nvPicPr>
          <p:cNvPr id="7" name="图片 6" descr="ps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905" y="1263650"/>
            <a:ext cx="3787775" cy="2740660"/>
          </a:xfrm>
          <a:prstGeom prst="rect">
            <a:avLst/>
          </a:prstGeom>
        </p:spPr>
      </p:pic>
      <p:pic>
        <p:nvPicPr>
          <p:cNvPr id="10" name="图片 9" descr="p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070" y="3282950"/>
            <a:ext cx="4540250" cy="32848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95400" y="1499870"/>
            <a:ext cx="1209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psi: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5727065" y="1658620"/>
            <a:ext cx="1116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phi[1]:</a:t>
            </a:r>
            <a:endParaRPr lang="en-US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671830" y="4004310"/>
            <a:ext cx="154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gamma[1]:</a:t>
            </a:r>
            <a:endParaRPr lang="en-US" altLang="zh-CN" sz="2400"/>
          </a:p>
        </p:txBody>
      </p:sp>
      <p:sp>
        <p:nvSpPr>
          <p:cNvPr id="15" name="文本框 14"/>
          <p:cNvSpPr txBox="1"/>
          <p:nvPr/>
        </p:nvSpPr>
        <p:spPr>
          <a:xfrm>
            <a:off x="6370320" y="3536950"/>
            <a:ext cx="76390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p[1]:</a:t>
            </a:r>
            <a:endParaRPr lang="en-US" altLang="zh-CN" sz="2400"/>
          </a:p>
        </p:txBody>
      </p:sp>
      <p:sp>
        <p:nvSpPr>
          <p:cNvPr id="3" name="文本框 2"/>
          <p:cNvSpPr txBox="1"/>
          <p:nvPr/>
        </p:nvSpPr>
        <p:spPr>
          <a:xfrm>
            <a:off x="5181600" y="745490"/>
            <a:ext cx="5944870" cy="513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chains start at: 0.2  0.5  0.8 respectively</a:t>
            </a:r>
            <a:endParaRPr lang="en-US" altLang="zh-CN" sz="2400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Trace</a:t>
            </a:r>
            <a:r>
              <a:rPr lang="en-US" altLang="zh-CN" sz="4000" b="1">
                <a:sym typeface="+mn-ea"/>
              </a:rPr>
              <a:t>Plot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3805" y="1383665"/>
            <a:ext cx="3601085" cy="2679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1258570"/>
            <a:ext cx="3851910" cy="2802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75" y="4057650"/>
            <a:ext cx="3734435" cy="268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480" y="4104640"/>
            <a:ext cx="3699510" cy="2632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81600" y="745490"/>
            <a:ext cx="5944870" cy="513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chains start at: 0.2  0.5  0.8 respectively</a:t>
            </a:r>
            <a:endParaRPr lang="en-US" altLang="zh-CN" sz="2400"/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/>
              <a:t>Catalogue</a:t>
            </a:r>
            <a:endParaRPr lang="en-US" altLang="zh-CN" sz="40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2800"/>
              <a:t>Background &amp; Objective</a:t>
            </a:r>
            <a:endParaRPr lang="en-US" altLang="zh-CN" sz="2800"/>
          </a:p>
          <a:p>
            <a:r>
              <a:rPr lang="en-US" altLang="zh-CN" sz="2800"/>
              <a:t>Data Description</a:t>
            </a:r>
            <a:endParaRPr lang="en-US" altLang="zh-CN" sz="2800"/>
          </a:p>
          <a:p>
            <a:r>
              <a:rPr lang="en-US" altLang="zh-CN" sz="2800"/>
              <a:t>Model Specification</a:t>
            </a:r>
            <a:endParaRPr lang="en-US" altLang="zh-CN" sz="2800"/>
          </a:p>
          <a:p>
            <a:r>
              <a:rPr lang="en-US" altLang="zh-CN" sz="2800"/>
              <a:t>Bayesian Implementation——MCMC</a:t>
            </a:r>
            <a:endParaRPr lang="en-US" altLang="zh-CN" sz="2800"/>
          </a:p>
          <a:p>
            <a:r>
              <a:rPr lang="en-US" altLang="zh-CN" sz="2800">
                <a:sym typeface="+mn-ea"/>
              </a:rPr>
              <a:t>Bayesian Implementation with Covariates</a:t>
            </a:r>
            <a:endParaRPr lang="en-US" altLang="zh-CN" sz="2800">
              <a:sym typeface="+mn-ea"/>
            </a:endParaRPr>
          </a:p>
          <a:p>
            <a:r>
              <a:rPr lang="en-US" altLang="zh-CN" sz="2800"/>
              <a:t>Diagnostics &amp; Model Evaluation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Gelman-Rubin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9135" y="1862455"/>
            <a:ext cx="3810635" cy="1807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5" y="4380865"/>
            <a:ext cx="3690620" cy="913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070" y="1458595"/>
            <a:ext cx="6362700" cy="4311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MCMC——</a:t>
            </a:r>
            <a:r>
              <a:rPr lang="en-US" altLang="zh-CN" sz="4000" b="1">
                <a:sym typeface="+mn-ea"/>
              </a:rPr>
              <a:t>NIMBLE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445" y="1855470"/>
            <a:ext cx="3604895" cy="763905"/>
            <a:chOff x="408" y="2249"/>
            <a:chExt cx="6617" cy="140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" y="2249"/>
              <a:ext cx="6558" cy="84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" y="3095"/>
              <a:ext cx="6546" cy="556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745" y="2582545"/>
            <a:ext cx="3189605" cy="2665730"/>
          </a:xfrm>
          <a:prstGeom prst="rect">
            <a:avLst/>
          </a:prstGeom>
        </p:spPr>
      </p:pic>
      <p:grpSp>
        <p:nvGrpSpPr>
          <p:cNvPr id="22" name="组合 21"/>
          <p:cNvGrpSpPr>
            <a:grpSpLocks noChangeAspect="1"/>
          </p:cNvGrpSpPr>
          <p:nvPr/>
        </p:nvGrpSpPr>
        <p:grpSpPr>
          <a:xfrm rot="0">
            <a:off x="6421120" y="2543175"/>
            <a:ext cx="2826385" cy="2912745"/>
            <a:chOff x="12895" y="4720"/>
            <a:chExt cx="4000" cy="301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95" y="4720"/>
              <a:ext cx="4000" cy="5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95" y="5230"/>
              <a:ext cx="3980" cy="2500"/>
            </a:xfrm>
            <a:prstGeom prst="rect">
              <a:avLst/>
            </a:prstGeom>
          </p:spPr>
        </p:pic>
      </p:grpSp>
      <p:grpSp>
        <p:nvGrpSpPr>
          <p:cNvPr id="26" name="组合 25"/>
          <p:cNvGrpSpPr>
            <a:grpSpLocks noChangeAspect="1"/>
          </p:cNvGrpSpPr>
          <p:nvPr/>
        </p:nvGrpSpPr>
        <p:grpSpPr>
          <a:xfrm>
            <a:off x="9377045" y="2608580"/>
            <a:ext cx="2710180" cy="2847340"/>
            <a:chOff x="7605" y="5070"/>
            <a:chExt cx="4000" cy="300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05" y="5070"/>
              <a:ext cx="3990" cy="50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5" y="5570"/>
              <a:ext cx="4000" cy="250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80" y="3036570"/>
            <a:ext cx="3210560" cy="221932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TracePlot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6172835" y="1692275"/>
            <a:ext cx="6018530" cy="3922395"/>
            <a:chOff x="9721" y="2665"/>
            <a:chExt cx="9478" cy="6177"/>
          </a:xfrm>
        </p:grpSpPr>
        <p:pic>
          <p:nvPicPr>
            <p:cNvPr id="9" name="图片 8" descr="traceplot p[1]"/>
            <p:cNvPicPr>
              <a:picLocks noChangeAspect="1"/>
            </p:cNvPicPr>
            <p:nvPr/>
          </p:nvPicPr>
          <p:blipFill>
            <a:blip r:embed="rId3"/>
            <a:srcRect b="66310"/>
            <a:stretch>
              <a:fillRect/>
            </a:stretch>
          </p:blipFill>
          <p:spPr>
            <a:xfrm>
              <a:off x="9827" y="5570"/>
              <a:ext cx="9373" cy="3272"/>
            </a:xfrm>
            <a:prstGeom prst="rect">
              <a:avLst/>
            </a:prstGeom>
          </p:spPr>
        </p:pic>
        <p:pic>
          <p:nvPicPr>
            <p:cNvPr id="13" name="图片 12" descr="Traceplot3"/>
            <p:cNvPicPr>
              <a:picLocks noChangeAspect="1"/>
            </p:cNvPicPr>
            <p:nvPr/>
          </p:nvPicPr>
          <p:blipFill>
            <a:blip r:embed="rId4"/>
            <a:srcRect t="66799"/>
            <a:stretch>
              <a:fillRect/>
            </a:stretch>
          </p:blipFill>
          <p:spPr>
            <a:xfrm>
              <a:off x="9721" y="2665"/>
              <a:ext cx="9479" cy="2980"/>
            </a:xfrm>
            <a:prstGeom prst="rect">
              <a:avLst/>
            </a:prstGeom>
          </p:spPr>
        </p:pic>
      </p:grpSp>
      <p:pic>
        <p:nvPicPr>
          <p:cNvPr id="14" name="图片 13" descr="Traceplot3"/>
          <p:cNvPicPr>
            <a:picLocks noChangeAspect="1"/>
          </p:cNvPicPr>
          <p:nvPr/>
        </p:nvPicPr>
        <p:blipFill>
          <a:blip r:embed="rId4"/>
          <a:srcRect b="33492"/>
          <a:stretch>
            <a:fillRect/>
          </a:stretch>
        </p:blipFill>
        <p:spPr>
          <a:xfrm>
            <a:off x="0" y="1741170"/>
            <a:ext cx="6172835" cy="37007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55210" y="694690"/>
            <a:ext cx="5406390" cy="619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ym typeface="+mn-ea"/>
              </a:rPr>
              <a:t>points start at:</a:t>
            </a:r>
            <a:r>
              <a:rPr lang="en-US" altLang="zh-CN" sz="2800"/>
              <a:t> ramdom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>
                <a:sym typeface="+mn-ea"/>
              </a:rPr>
              <a:t>0~1</a:t>
            </a:r>
            <a:r>
              <a:rPr lang="en-US" altLang="zh-CN" sz="2800"/>
              <a:t>  </a:t>
            </a:r>
            <a:endParaRPr lang="en-US" altLang="zh-CN" sz="2800"/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acfp[1]"/>
          <p:cNvPicPr>
            <a:picLocks noChangeAspect="1"/>
          </p:cNvPicPr>
          <p:nvPr/>
        </p:nvPicPr>
        <p:blipFill>
          <a:blip r:embed="rId1"/>
          <a:srcRect l="32239" r="34459"/>
          <a:stretch>
            <a:fillRect/>
          </a:stretch>
        </p:blipFill>
        <p:spPr>
          <a:xfrm>
            <a:off x="9117330" y="1811655"/>
            <a:ext cx="2259965" cy="4909820"/>
          </a:xfrm>
          <a:prstGeom prst="rect">
            <a:avLst/>
          </a:prstGeom>
        </p:spPr>
      </p:pic>
      <p:pic>
        <p:nvPicPr>
          <p:cNvPr id="8" name="图片 7" descr="acfphi[1]"/>
          <p:cNvPicPr>
            <a:picLocks noChangeAspect="1"/>
          </p:cNvPicPr>
          <p:nvPr/>
        </p:nvPicPr>
        <p:blipFill>
          <a:blip r:embed="rId2"/>
          <a:srcRect l="37499" r="37783"/>
          <a:stretch>
            <a:fillRect/>
          </a:stretch>
        </p:blipFill>
        <p:spPr>
          <a:xfrm>
            <a:off x="3787140" y="1767840"/>
            <a:ext cx="1725295" cy="5050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Acf plot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3" imgW="114300" imgH="215900" progId="Equation.KSEE3">
                  <p:embed/>
                </p:oleObj>
              </mc:Choice>
              <mc:Fallback>
                <p:oleObj name="" r:id="rId3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acfpsi"/>
          <p:cNvPicPr>
            <a:picLocks noChangeAspect="1"/>
          </p:cNvPicPr>
          <p:nvPr/>
        </p:nvPicPr>
        <p:blipFill>
          <a:blip r:embed="rId5"/>
          <a:srcRect l="32517" r="34268"/>
          <a:stretch>
            <a:fillRect/>
          </a:stretch>
        </p:blipFill>
        <p:spPr>
          <a:xfrm>
            <a:off x="972820" y="1811655"/>
            <a:ext cx="2272665" cy="4951730"/>
          </a:xfrm>
          <a:prstGeom prst="rect">
            <a:avLst/>
          </a:prstGeom>
        </p:spPr>
      </p:pic>
      <p:pic>
        <p:nvPicPr>
          <p:cNvPr id="9" name="图片 8" descr="gamma[1]"/>
          <p:cNvPicPr>
            <a:picLocks noChangeAspect="1"/>
          </p:cNvPicPr>
          <p:nvPr/>
        </p:nvPicPr>
        <p:blipFill>
          <a:blip r:embed="rId6"/>
          <a:srcRect l="32431" r="33598"/>
          <a:stretch>
            <a:fillRect/>
          </a:stretch>
        </p:blipFill>
        <p:spPr>
          <a:xfrm>
            <a:off x="6132195" y="1782445"/>
            <a:ext cx="2350770" cy="50069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42795" y="1595120"/>
            <a:ext cx="1855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psi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4427855" y="1563370"/>
            <a:ext cx="1069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phi[1]</a:t>
            </a:r>
            <a:endParaRPr lang="en-US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6805295" y="1518920"/>
            <a:ext cx="167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gamma[1]</a:t>
            </a:r>
            <a:endParaRPr lang="en-US" altLang="zh-CN" sz="2400"/>
          </a:p>
        </p:txBody>
      </p:sp>
      <p:sp>
        <p:nvSpPr>
          <p:cNvPr id="15" name="文本框 14"/>
          <p:cNvSpPr txBox="1"/>
          <p:nvPr/>
        </p:nvSpPr>
        <p:spPr>
          <a:xfrm>
            <a:off x="10154285" y="1563370"/>
            <a:ext cx="1361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p[1]</a:t>
            </a:r>
            <a:endParaRPr lang="en-US" altLang="zh-CN" sz="2400"/>
          </a:p>
        </p:txBody>
      </p:sp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Gelman-Rubin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G-R检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1484630"/>
            <a:ext cx="6635750" cy="480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2059305"/>
            <a:ext cx="4040505" cy="14776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Informative Prior</a:t>
            </a:r>
            <a:endParaRPr lang="en-US" altLang="zh-CN" sz="4000" b="1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608400" y="1313870"/>
            <a:ext cx="10969200" cy="4759200"/>
          </a:xfrm>
        </p:spPr>
        <p:txBody>
          <a:bodyPr>
            <a:normAutofit lnSpcReduction="10000"/>
          </a:bodyPr>
          <a:p>
            <a:pPr>
              <a:lnSpc>
                <a:spcPct val="200000"/>
              </a:lnSpc>
            </a:pPr>
            <a:r>
              <a:rPr lang="en-US" altLang="zh-CN" sz="2800">
                <a:solidFill>
                  <a:schemeClr val="tx1"/>
                </a:solidFill>
              </a:rPr>
              <a:t>The occupancy probability(   ) and 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detection probability(   )</a:t>
            </a:r>
            <a:r>
              <a:rPr lang="en-US" altLang="zh-CN" sz="2800">
                <a:solidFill>
                  <a:schemeClr val="tx1"/>
                </a:solidFill>
              </a:rPr>
              <a:t> should related to the environment (forest &amp; elevation)</a:t>
            </a:r>
            <a:endParaRPr lang="en-US" altLang="zh-CN" sz="280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800">
                <a:solidFill>
                  <a:schemeClr val="tx1"/>
                </a:solidFill>
              </a:rPr>
              <a:t>How can we make use of that? </a:t>
            </a:r>
            <a:r>
              <a:rPr lang="zh-CN" altLang="en-US" sz="2800">
                <a:solidFill>
                  <a:schemeClr val="tx1"/>
                </a:solidFill>
              </a:rPr>
              <a:t>🤔</a:t>
            </a:r>
            <a:endParaRPr lang="en-US" altLang="zh-CN" sz="2800">
              <a:solidFill>
                <a:schemeClr val="tx1"/>
              </a:solidFill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666730" y="1550035"/>
          <a:ext cx="485140" cy="626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177165" imgH="228600" progId="Equation.KSEE3">
                  <p:embed/>
                </p:oleObj>
              </mc:Choice>
              <mc:Fallback>
                <p:oleObj name="" r:id="rId1" imgW="177165" imgH="2286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666730" y="1550035"/>
                        <a:ext cx="485140" cy="626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47055" y="1550035"/>
          <a:ext cx="486410" cy="62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3" imgW="177165" imgH="228600" progId="Equation.KSEE3">
                  <p:embed/>
                </p:oleObj>
              </mc:Choice>
              <mc:Fallback>
                <p:oleObj name="" r:id="rId3" imgW="177165" imgH="2286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47055" y="1550035"/>
                        <a:ext cx="486410" cy="628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303270" y="4592320"/>
            <a:ext cx="5578475" cy="766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spc="150">
                <a:uFillTx/>
                <a:sym typeface="+mn-ea"/>
              </a:rPr>
              <a:t>💡</a:t>
            </a:r>
            <a:r>
              <a:rPr lang="en-US" altLang="zh-CN" sz="3200" spc="150">
                <a:uFillTx/>
                <a:sym typeface="+mn-ea"/>
              </a:rPr>
              <a:t> logit + Informative Prior</a:t>
            </a:r>
            <a:endParaRPr lang="zh-CN" altLang="en-US" sz="3200" spc="150">
              <a:solidFill>
                <a:schemeClr val="tx1"/>
              </a:solidFill>
              <a:uFillTx/>
            </a:endParaRPr>
          </a:p>
          <a:p>
            <a:endParaRPr lang="en-US" altLang="zh-CN" sz="3200" spc="150">
              <a:solidFill>
                <a:schemeClr val="tx1"/>
              </a:solidFill>
              <a:uFillTx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Model with </a:t>
            </a:r>
            <a:r>
              <a:rPr lang="en-US" altLang="zh-CN" sz="4000" b="1">
                <a:sym typeface="+mn-ea"/>
              </a:rPr>
              <a:t>Covariate</a:t>
            </a:r>
            <a:endParaRPr lang="en-US" altLang="zh-CN" sz="4000" b="1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072370" y="3505835"/>
          <a:ext cx="99695" cy="18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72370" y="3505835"/>
                        <a:ext cx="99695" cy="18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18698" y="3973195"/>
          <a:ext cx="6336665" cy="161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2691765" imgH="685800" progId="Equation.KSEE3">
                  <p:embed/>
                </p:oleObj>
              </mc:Choice>
              <mc:Fallback>
                <p:oleObj name="" r:id="rId3" imgW="2691765" imgH="685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8698" y="3973195"/>
                        <a:ext cx="6336665" cy="1616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18698" y="5681345"/>
          <a:ext cx="6205220" cy="5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2527300" imgH="241300" progId="Equation.KSEE3">
                  <p:embed/>
                </p:oleObj>
              </mc:Choice>
              <mc:Fallback>
                <p:oleObj name="" r:id="rId5" imgW="2527300" imgH="2413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8698" y="5681345"/>
                        <a:ext cx="6205220" cy="593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608330" y="1993265"/>
            <a:ext cx="3907155" cy="4151630"/>
            <a:chOff x="958" y="3509"/>
            <a:chExt cx="6153" cy="6168"/>
          </a:xfrm>
        </p:grpSpPr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781" y="4575"/>
            <a:ext cx="4507" cy="9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7" imgW="939800" imgH="228600" progId="Equation.KSEE3">
                    <p:embed/>
                  </p:oleObj>
                </mc:Choice>
                <mc:Fallback>
                  <p:oleObj name="" r:id="rId7" imgW="9398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781" y="4575"/>
                          <a:ext cx="4507" cy="9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224" y="6694"/>
            <a:ext cx="1622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9" imgW="368300" imgH="203200" progId="Equation.KSEE3">
                    <p:embed/>
                  </p:oleObj>
                </mc:Choice>
                <mc:Fallback>
                  <p:oleObj name="" r:id="rId9" imgW="368300" imgH="2032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24" y="6694"/>
                          <a:ext cx="1622" cy="8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直接箭头连接符 8"/>
            <p:cNvCxnSpPr/>
            <p:nvPr/>
          </p:nvCxnSpPr>
          <p:spPr>
            <a:xfrm>
              <a:off x="4026" y="5593"/>
              <a:ext cx="9" cy="11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58" y="8725"/>
            <a:ext cx="6153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" r:id="rId11" imgW="1333500" imgH="228600" progId="Equation.KSEE3">
                    <p:embed/>
                  </p:oleObj>
                </mc:Choice>
                <mc:Fallback>
                  <p:oleObj name="" r:id="rId11" imgW="1333500" imgH="228600" progId="Equation.KSEE3">
                    <p:embed/>
                    <p:pic>
                      <p:nvPicPr>
                        <p:cNvPr id="0" name="图片 102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8" y="8725"/>
                          <a:ext cx="6153" cy="9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" name="组合 22"/>
            <p:cNvGrpSpPr/>
            <p:nvPr/>
          </p:nvGrpSpPr>
          <p:grpSpPr>
            <a:xfrm rot="0">
              <a:off x="1888" y="7450"/>
              <a:ext cx="4191" cy="1326"/>
              <a:chOff x="1888" y="6591"/>
              <a:chExt cx="4191" cy="1770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 flipH="1">
                <a:off x="1888" y="6593"/>
                <a:ext cx="2147" cy="17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4035" y="6591"/>
                <a:ext cx="5" cy="17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4035" y="6591"/>
                <a:ext cx="2045" cy="17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" name="直接箭头连接符 2"/>
            <p:cNvCxnSpPr/>
            <p:nvPr/>
          </p:nvCxnSpPr>
          <p:spPr>
            <a:xfrm>
              <a:off x="4006" y="3509"/>
              <a:ext cx="11" cy="12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17600" y="1313815"/>
          <a:ext cx="285940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3" imgW="1016000" imgH="241300" progId="Equation.KSEE3">
                  <p:embed/>
                </p:oleObj>
              </mc:Choice>
              <mc:Fallback>
                <p:oleObj name="" r:id="rId13" imgW="10160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17600" y="1313815"/>
                        <a:ext cx="285940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78058" y="1275080"/>
          <a:ext cx="613918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5" imgW="2222500" imgH="241300" progId="Equation.KSEE3">
                  <p:embed/>
                </p:oleObj>
              </mc:Choice>
              <mc:Fallback>
                <p:oleObj name="" r:id="rId15" imgW="22225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778058" y="1275080"/>
                        <a:ext cx="613918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78375" y="2033270"/>
          <a:ext cx="7414260" cy="1848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7" imgW="3974465" imgH="990600" progId="Equation.KSEE3">
                  <p:embed/>
                </p:oleObj>
              </mc:Choice>
              <mc:Fallback>
                <p:oleObj name="" r:id="rId17" imgW="3974465" imgH="990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78375" y="2033270"/>
                        <a:ext cx="7414260" cy="1848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1289685"/>
            <a:ext cx="12192000" cy="556831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Model with </a:t>
            </a:r>
            <a:r>
              <a:rPr lang="en-US" altLang="zh-CN" sz="4000" b="1">
                <a:sym typeface="+mn-ea"/>
              </a:rPr>
              <a:t>Covariate</a:t>
            </a:r>
            <a:endParaRPr lang="en-US" altLang="zh-CN" sz="4000" b="1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072370" y="3505835"/>
          <a:ext cx="99695" cy="18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72370" y="3505835"/>
                        <a:ext cx="99695" cy="18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18698" y="3973195"/>
          <a:ext cx="6336665" cy="161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2691765" imgH="685800" progId="Equation.KSEE3">
                  <p:embed/>
                </p:oleObj>
              </mc:Choice>
              <mc:Fallback>
                <p:oleObj name="" r:id="rId3" imgW="2691765" imgH="685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8698" y="3973195"/>
                        <a:ext cx="6336665" cy="1616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18698" y="5681345"/>
          <a:ext cx="6205220" cy="5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2527300" imgH="241300" progId="Equation.KSEE3">
                  <p:embed/>
                </p:oleObj>
              </mc:Choice>
              <mc:Fallback>
                <p:oleObj name="" r:id="rId5" imgW="2527300" imgH="2413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8698" y="5681345"/>
                        <a:ext cx="6205220" cy="593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608330" y="1993265"/>
            <a:ext cx="3907155" cy="4151630"/>
            <a:chOff x="958" y="3509"/>
            <a:chExt cx="6153" cy="6168"/>
          </a:xfrm>
        </p:grpSpPr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811" y="4575"/>
            <a:ext cx="4447" cy="9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7" imgW="927100" imgH="228600" progId="Equation.KSEE3">
                    <p:embed/>
                  </p:oleObj>
                </mc:Choice>
                <mc:Fallback>
                  <p:oleObj name="" r:id="rId7" imgW="927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11" y="4575"/>
                          <a:ext cx="4447" cy="9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224" y="6694"/>
            <a:ext cx="1622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9" imgW="368300" imgH="203200" progId="Equation.KSEE3">
                    <p:embed/>
                  </p:oleObj>
                </mc:Choice>
                <mc:Fallback>
                  <p:oleObj name="" r:id="rId9" imgW="368300" imgH="2032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24" y="6694"/>
                          <a:ext cx="1622" cy="8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直接箭头连接符 8"/>
            <p:cNvCxnSpPr/>
            <p:nvPr/>
          </p:nvCxnSpPr>
          <p:spPr>
            <a:xfrm>
              <a:off x="4026" y="5593"/>
              <a:ext cx="9" cy="11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58" y="8725"/>
            <a:ext cx="6153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" r:id="rId11" imgW="1333500" imgH="228600" progId="Equation.KSEE3">
                    <p:embed/>
                  </p:oleObj>
                </mc:Choice>
                <mc:Fallback>
                  <p:oleObj name="" r:id="rId11" imgW="1333500" imgH="228600" progId="Equation.KSEE3">
                    <p:embed/>
                    <p:pic>
                      <p:nvPicPr>
                        <p:cNvPr id="0" name="图片 102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8" y="8725"/>
                          <a:ext cx="6153" cy="9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" name="组合 22"/>
            <p:cNvGrpSpPr/>
            <p:nvPr/>
          </p:nvGrpSpPr>
          <p:grpSpPr>
            <a:xfrm rot="0">
              <a:off x="1888" y="7450"/>
              <a:ext cx="4191" cy="1326"/>
              <a:chOff x="1888" y="6591"/>
              <a:chExt cx="4191" cy="1770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 flipH="1">
                <a:off x="1888" y="6593"/>
                <a:ext cx="2147" cy="17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4035" y="6591"/>
                <a:ext cx="5" cy="17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4035" y="6591"/>
                <a:ext cx="2045" cy="17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" name="直接箭头连接符 2"/>
            <p:cNvCxnSpPr/>
            <p:nvPr/>
          </p:nvCxnSpPr>
          <p:spPr>
            <a:xfrm>
              <a:off x="4006" y="3509"/>
              <a:ext cx="11" cy="12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17600" y="1313815"/>
          <a:ext cx="285940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3" imgW="1016000" imgH="241300" progId="Equation.KSEE3">
                  <p:embed/>
                </p:oleObj>
              </mc:Choice>
              <mc:Fallback>
                <p:oleObj name="" r:id="rId13" imgW="10160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17600" y="1313815"/>
                        <a:ext cx="285940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78058" y="1275080"/>
          <a:ext cx="613918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5" imgW="2222500" imgH="241300" progId="Equation.KSEE3">
                  <p:embed/>
                </p:oleObj>
              </mc:Choice>
              <mc:Fallback>
                <p:oleObj name="" r:id="rId15" imgW="22225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778058" y="1275080"/>
                        <a:ext cx="613918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78375" y="2033270"/>
          <a:ext cx="7414260" cy="1848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7" imgW="3974465" imgH="990600" progId="Equation.KSEE3">
                  <p:embed/>
                </p:oleObj>
              </mc:Choice>
              <mc:Fallback>
                <p:oleObj name="" r:id="rId17" imgW="3974465" imgH="990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78375" y="2033270"/>
                        <a:ext cx="7414260" cy="1848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9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Model with </a:t>
            </a:r>
            <a:r>
              <a:rPr lang="en-US" altLang="zh-CN" sz="4000" b="1">
                <a:sym typeface="+mn-ea"/>
              </a:rPr>
              <a:t>Covariate</a:t>
            </a:r>
            <a:endParaRPr lang="en-US" altLang="zh-CN" sz="4000" b="1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072370" y="3505835"/>
          <a:ext cx="99695" cy="18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72370" y="3505835"/>
                        <a:ext cx="99695" cy="18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608330" y="1993265"/>
            <a:ext cx="3907155" cy="4151630"/>
            <a:chOff x="958" y="3509"/>
            <a:chExt cx="6153" cy="6168"/>
          </a:xfrm>
        </p:grpSpPr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811" y="4575"/>
            <a:ext cx="4447" cy="9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3" imgW="927100" imgH="228600" progId="Equation.KSEE3">
                    <p:embed/>
                  </p:oleObj>
                </mc:Choice>
                <mc:Fallback>
                  <p:oleObj name="" r:id="rId3" imgW="927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11" y="4575"/>
                          <a:ext cx="4447" cy="9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224" y="6694"/>
            <a:ext cx="1622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5" imgW="368300" imgH="203200" progId="Equation.KSEE3">
                    <p:embed/>
                  </p:oleObj>
                </mc:Choice>
                <mc:Fallback>
                  <p:oleObj name="" r:id="rId5" imgW="368300" imgH="2032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24" y="6694"/>
                          <a:ext cx="1622" cy="8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直接箭头连接符 8"/>
            <p:cNvCxnSpPr/>
            <p:nvPr/>
          </p:nvCxnSpPr>
          <p:spPr>
            <a:xfrm>
              <a:off x="4026" y="5593"/>
              <a:ext cx="9" cy="11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58" y="8725"/>
            <a:ext cx="6153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" r:id="rId7" imgW="1333500" imgH="228600" progId="Equation.KSEE3">
                    <p:embed/>
                  </p:oleObj>
                </mc:Choice>
                <mc:Fallback>
                  <p:oleObj name="" r:id="rId7" imgW="1333500" imgH="228600" progId="Equation.KSEE3">
                    <p:embed/>
                    <p:pic>
                      <p:nvPicPr>
                        <p:cNvPr id="0" name="图片 102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58" y="8725"/>
                          <a:ext cx="6153" cy="9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" name="组合 22"/>
            <p:cNvGrpSpPr/>
            <p:nvPr/>
          </p:nvGrpSpPr>
          <p:grpSpPr>
            <a:xfrm rot="0">
              <a:off x="1888" y="7450"/>
              <a:ext cx="4191" cy="1326"/>
              <a:chOff x="1888" y="6591"/>
              <a:chExt cx="4191" cy="1770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 flipH="1">
                <a:off x="1888" y="6593"/>
                <a:ext cx="2147" cy="17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4035" y="6591"/>
                <a:ext cx="5" cy="17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4035" y="6591"/>
                <a:ext cx="2045" cy="17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" name="直接箭头连接符 2"/>
            <p:cNvCxnSpPr/>
            <p:nvPr/>
          </p:nvCxnSpPr>
          <p:spPr>
            <a:xfrm>
              <a:off x="4006" y="3509"/>
              <a:ext cx="11" cy="12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17600" y="1313815"/>
          <a:ext cx="285940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9" imgW="1016000" imgH="241300" progId="Equation.KSEE3">
                  <p:embed/>
                </p:oleObj>
              </mc:Choice>
              <mc:Fallback>
                <p:oleObj name="" r:id="rId9" imgW="10160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7600" y="1313815"/>
                        <a:ext cx="285940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内容占位符 13"/>
          <p:cNvSpPr/>
          <p:nvPr>
            <p:ph idx="1"/>
          </p:nvPr>
        </p:nvSpPr>
        <p:spPr>
          <a:xfrm>
            <a:off x="4603750" y="1623695"/>
            <a:ext cx="7156450" cy="5132070"/>
          </a:xfrm>
        </p:spPr>
        <p:txBody>
          <a:bodyPr>
            <a:normAutofit lnSpcReduction="10000"/>
          </a:bodyPr>
          <a:p>
            <a:r>
              <a:rPr lang="en-US" altLang="zh-CN" sz="2400">
                <a:solidFill>
                  <a:srgbClr val="FF0000"/>
                </a:solidFill>
              </a:rPr>
              <a:t>Model Assumption</a:t>
            </a:r>
            <a:r>
              <a:rPr lang="zh-CN" altLang="en-US" sz="2000">
                <a:solidFill>
                  <a:schemeClr val="tx1"/>
                </a:solidFill>
              </a:rPr>
              <a:t>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Each site occupancy status         is </a:t>
            </a:r>
            <a:r>
              <a:rPr lang="en-US" altLang="zh-CN" sz="2000">
                <a:solidFill>
                  <a:srgbClr val="FF0000"/>
                </a:solidFill>
              </a:rPr>
              <a:t>“closed”</a:t>
            </a:r>
            <a:r>
              <a:rPr lang="en-US" altLang="zh-CN" sz="2000">
                <a:solidFill>
                  <a:schemeClr val="tx1"/>
                </a:solidFill>
              </a:rPr>
              <a:t> whitin a primary period </a:t>
            </a:r>
            <a:r>
              <a:rPr lang="en-US" altLang="zh-CN" sz="2000" i="1">
                <a:solidFill>
                  <a:schemeClr val="tx1"/>
                </a:solidFill>
              </a:rPr>
              <a:t>t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Each site occupancy status         is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“open”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 across primary periods.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                          are i.i.d. for each site (</a:t>
            </a:r>
            <a:r>
              <a:rPr lang="en-US" altLang="zh-CN" sz="2000" i="1">
                <a:solidFill>
                  <a:schemeClr val="tx1"/>
                </a:solidFill>
              </a:rPr>
              <a:t>i</a:t>
            </a:r>
            <a:r>
              <a:rPr lang="en-US" altLang="zh-CN" sz="2000">
                <a:solidFill>
                  <a:schemeClr val="tx1"/>
                </a:solidFill>
              </a:rPr>
              <a:t>) and primary period (</a:t>
            </a:r>
            <a:r>
              <a:rPr lang="en-US" altLang="zh-CN" sz="2000" i="1">
                <a:solidFill>
                  <a:schemeClr val="tx1"/>
                </a:solidFill>
              </a:rPr>
              <a:t>t</a:t>
            </a:r>
            <a:r>
              <a:rPr lang="en-US" altLang="zh-CN" sz="2000">
                <a:solidFill>
                  <a:schemeClr val="tx1"/>
                </a:solidFill>
              </a:rPr>
              <a:t>).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Before we assum                      are not related to site, now we assum                       are related to forest and elevation of the observation site. 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</a:t>
            </a:r>
            <a:endParaRPr lang="en-US" altLang="zh-CN" sz="2000">
              <a:solidFill>
                <a:schemeClr val="tx1"/>
              </a:solidFill>
            </a:endParaRPr>
          </a:p>
        </p:txBody>
      </p: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57895" y="2232660"/>
          <a:ext cx="782955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1" imgW="368300" imgH="203200" progId="Equation.KSEE3">
                  <p:embed/>
                </p:oleObj>
              </mc:Choice>
              <mc:Fallback>
                <p:oleObj name="" r:id="rId11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7895" y="2232660"/>
                        <a:ext cx="782955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19795" y="3094355"/>
          <a:ext cx="782955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12" imgW="368300" imgH="203200" progId="Equation.KSEE3">
                  <p:embed/>
                </p:oleObj>
              </mc:Choice>
              <mc:Fallback>
                <p:oleObj name="" r:id="rId12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9795" y="3094355"/>
                        <a:ext cx="782955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11090" y="3956685"/>
          <a:ext cx="2369820" cy="46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3" imgW="1168400" imgH="241300" progId="Equation.KSEE3">
                  <p:embed/>
                </p:oleObj>
              </mc:Choice>
              <mc:Fallback>
                <p:oleObj name="" r:id="rId13" imgW="11684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11090" y="3956685"/>
                        <a:ext cx="2369820" cy="466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41540" y="4761865"/>
          <a:ext cx="1880870" cy="43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5" imgW="939800" imgH="228600" progId="Equation.KSEE3">
                  <p:embed/>
                </p:oleObj>
              </mc:Choice>
              <mc:Fallback>
                <p:oleObj name="" r:id="rId15" imgW="939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41540" y="4761865"/>
                        <a:ext cx="1880870" cy="43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80910" y="5157470"/>
          <a:ext cx="2021840" cy="47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17" imgW="927100" imgH="228600" progId="Equation.KSEE3">
                  <p:embed/>
                </p:oleObj>
              </mc:Choice>
              <mc:Fallback>
                <p:oleObj name="" r:id="rId17" imgW="927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80910" y="5157470"/>
                        <a:ext cx="2021840" cy="477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1293495"/>
            <a:ext cx="12192635" cy="556450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Model with </a:t>
            </a:r>
            <a:r>
              <a:rPr lang="en-US" altLang="zh-CN" sz="4000" b="1">
                <a:sym typeface="+mn-ea"/>
              </a:rPr>
              <a:t>Covariate</a:t>
            </a:r>
            <a:endParaRPr lang="en-US" altLang="zh-CN" sz="4000" b="1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072370" y="3505835"/>
          <a:ext cx="99695" cy="18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72370" y="3505835"/>
                        <a:ext cx="99695" cy="18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608330" y="1993265"/>
            <a:ext cx="3907155" cy="4151630"/>
            <a:chOff x="958" y="3509"/>
            <a:chExt cx="6153" cy="6168"/>
          </a:xfrm>
        </p:grpSpPr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811" y="4575"/>
            <a:ext cx="4447" cy="9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3" imgW="927100" imgH="228600" progId="Equation.KSEE3">
                    <p:embed/>
                  </p:oleObj>
                </mc:Choice>
                <mc:Fallback>
                  <p:oleObj name="" r:id="rId3" imgW="927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11" y="4575"/>
                          <a:ext cx="4447" cy="9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224" y="6694"/>
            <a:ext cx="1622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5" imgW="368300" imgH="203200" progId="Equation.KSEE3">
                    <p:embed/>
                  </p:oleObj>
                </mc:Choice>
                <mc:Fallback>
                  <p:oleObj name="" r:id="rId5" imgW="368300" imgH="2032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24" y="6694"/>
                          <a:ext cx="1622" cy="8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直接箭头连接符 8"/>
            <p:cNvCxnSpPr/>
            <p:nvPr/>
          </p:nvCxnSpPr>
          <p:spPr>
            <a:xfrm>
              <a:off x="4026" y="5593"/>
              <a:ext cx="9" cy="11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58" y="8725"/>
            <a:ext cx="6153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" r:id="rId7" imgW="1333500" imgH="228600" progId="Equation.KSEE3">
                    <p:embed/>
                  </p:oleObj>
                </mc:Choice>
                <mc:Fallback>
                  <p:oleObj name="" r:id="rId7" imgW="1333500" imgH="228600" progId="Equation.KSEE3">
                    <p:embed/>
                    <p:pic>
                      <p:nvPicPr>
                        <p:cNvPr id="0" name="图片 102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58" y="8725"/>
                          <a:ext cx="6153" cy="9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" name="组合 22"/>
            <p:cNvGrpSpPr/>
            <p:nvPr/>
          </p:nvGrpSpPr>
          <p:grpSpPr>
            <a:xfrm rot="0">
              <a:off x="1888" y="7450"/>
              <a:ext cx="4191" cy="1326"/>
              <a:chOff x="1888" y="6591"/>
              <a:chExt cx="4191" cy="1770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 flipH="1">
                <a:off x="1888" y="6593"/>
                <a:ext cx="2147" cy="17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4035" y="6591"/>
                <a:ext cx="5" cy="17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4035" y="6591"/>
                <a:ext cx="2045" cy="17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" name="直接箭头连接符 2"/>
            <p:cNvCxnSpPr/>
            <p:nvPr/>
          </p:nvCxnSpPr>
          <p:spPr>
            <a:xfrm>
              <a:off x="4006" y="3509"/>
              <a:ext cx="11" cy="12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17600" y="1313815"/>
          <a:ext cx="285940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9" imgW="1016000" imgH="241300" progId="Equation.KSEE3">
                  <p:embed/>
                </p:oleObj>
              </mc:Choice>
              <mc:Fallback>
                <p:oleObj name="" r:id="rId9" imgW="10160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7600" y="1313815"/>
                        <a:ext cx="285940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内容占位符 13"/>
          <p:cNvSpPr/>
          <p:nvPr>
            <p:ph idx="1"/>
          </p:nvPr>
        </p:nvSpPr>
        <p:spPr>
          <a:xfrm>
            <a:off x="4603750" y="1507490"/>
            <a:ext cx="7156450" cy="5132070"/>
          </a:xfrm>
        </p:spPr>
        <p:txBody>
          <a:bodyPr>
            <a:normAutofit lnSpcReduction="10000"/>
          </a:bodyPr>
          <a:p>
            <a:r>
              <a:rPr lang="en-US" altLang="zh-CN" sz="2400">
                <a:solidFill>
                  <a:srgbClr val="FF0000"/>
                </a:solidFill>
              </a:rPr>
              <a:t>Model Assumption</a:t>
            </a:r>
            <a:r>
              <a:rPr lang="zh-CN" altLang="en-US" sz="2000">
                <a:solidFill>
                  <a:schemeClr val="tx1"/>
                </a:solidFill>
              </a:rPr>
              <a:t>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Each site occupancy status         is </a:t>
            </a:r>
            <a:r>
              <a:rPr lang="en-US" altLang="zh-CN" sz="2000">
                <a:solidFill>
                  <a:srgbClr val="FF0000"/>
                </a:solidFill>
              </a:rPr>
              <a:t>“closed”</a:t>
            </a:r>
            <a:r>
              <a:rPr lang="en-US" altLang="zh-CN" sz="2000">
                <a:solidFill>
                  <a:schemeClr val="tx1"/>
                </a:solidFill>
              </a:rPr>
              <a:t> whitin a primary period </a:t>
            </a:r>
            <a:r>
              <a:rPr lang="en-US" altLang="zh-CN" sz="2000" i="1">
                <a:solidFill>
                  <a:schemeClr val="tx1"/>
                </a:solidFill>
              </a:rPr>
              <a:t>t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Each site occupancy status         is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“open”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 across primary periods.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                          are i.i.d. for each site (</a:t>
            </a:r>
            <a:r>
              <a:rPr lang="en-US" altLang="zh-CN" sz="2000" i="1">
                <a:solidFill>
                  <a:schemeClr val="tx1"/>
                </a:solidFill>
              </a:rPr>
              <a:t>i</a:t>
            </a:r>
            <a:r>
              <a:rPr lang="en-US" altLang="zh-CN" sz="2000">
                <a:solidFill>
                  <a:schemeClr val="tx1"/>
                </a:solidFill>
              </a:rPr>
              <a:t>) and primary period (</a:t>
            </a:r>
            <a:r>
              <a:rPr lang="en-US" altLang="zh-CN" sz="2000" i="1">
                <a:solidFill>
                  <a:schemeClr val="tx1"/>
                </a:solidFill>
              </a:rPr>
              <a:t>t</a:t>
            </a:r>
            <a:r>
              <a:rPr lang="en-US" altLang="zh-CN" sz="2000">
                <a:solidFill>
                  <a:schemeClr val="tx1"/>
                </a:solidFill>
              </a:rPr>
              <a:t>).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Before we assum                      are not related to site, now we assum                       are related to forest and elevation of the observation site. 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</a:t>
            </a:r>
            <a:endParaRPr lang="en-US" altLang="zh-CN" sz="2000">
              <a:solidFill>
                <a:schemeClr val="tx1"/>
              </a:solidFill>
            </a:endParaRPr>
          </a:p>
        </p:txBody>
      </p: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57895" y="2116455"/>
          <a:ext cx="782955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1" imgW="368300" imgH="203200" progId="Equation.KSEE3">
                  <p:embed/>
                </p:oleObj>
              </mc:Choice>
              <mc:Fallback>
                <p:oleObj name="" r:id="rId11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7895" y="2116455"/>
                        <a:ext cx="782955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19795" y="2978150"/>
          <a:ext cx="782955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12" imgW="368300" imgH="203200" progId="Equation.KSEE3">
                  <p:embed/>
                </p:oleObj>
              </mc:Choice>
              <mc:Fallback>
                <p:oleObj name="" r:id="rId12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9795" y="2978150"/>
                        <a:ext cx="782955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11090" y="3840480"/>
          <a:ext cx="2369820" cy="46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3" imgW="1168400" imgH="241300" progId="Equation.KSEE3">
                  <p:embed/>
                </p:oleObj>
              </mc:Choice>
              <mc:Fallback>
                <p:oleObj name="" r:id="rId13" imgW="11684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11090" y="3840480"/>
                        <a:ext cx="2369820" cy="466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41540" y="4645660"/>
          <a:ext cx="1880870" cy="43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5" imgW="939800" imgH="228600" progId="Equation.KSEE3">
                  <p:embed/>
                </p:oleObj>
              </mc:Choice>
              <mc:Fallback>
                <p:oleObj name="" r:id="rId15" imgW="939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41540" y="4645660"/>
                        <a:ext cx="1880870" cy="43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80910" y="5041265"/>
          <a:ext cx="2021840" cy="47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17" imgW="927100" imgH="228600" progId="Equation.KSEE3">
                  <p:embed/>
                </p:oleObj>
              </mc:Choice>
              <mc:Fallback>
                <p:oleObj name="" r:id="rId17" imgW="927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80910" y="5041265"/>
                        <a:ext cx="2021840" cy="477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8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/>
              <a:t>Background</a:t>
            </a:r>
            <a:endParaRPr lang="en-US" altLang="zh-CN" sz="40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4643755" cy="4759325"/>
          </a:xfrm>
        </p:spPr>
        <p:txBody>
          <a:bodyPr/>
          <a:p>
            <a:r>
              <a:rPr lang="en-US" altLang="zh-CN">
                <a:solidFill>
                  <a:srgbClr val="FF0000"/>
                </a:solidFill>
              </a:rPr>
              <a:t>Crossbill</a:t>
            </a:r>
            <a:r>
              <a:rPr lang="zh-CN" altLang="en-US">
                <a:solidFill>
                  <a:srgbClr val="FF0000"/>
                </a:solidFill>
              </a:rPr>
              <a:t>（交嘴雀）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gets name from the crossing of the upper and lower </a:t>
            </a:r>
            <a:r>
              <a:rPr lang="en-US" altLang="zh-CN">
                <a:solidFill>
                  <a:schemeClr val="tx1"/>
                </a:solidFill>
              </a:rPr>
              <a:t>bill when closed. Living in cold temperate zone with thick pine forests at a medium altitude.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DYNAMIC OCCUPANCY MODELS</a:t>
            </a:r>
            <a:r>
              <a:rPr lang="zh-CN" altLang="en-US">
                <a:solidFill>
                  <a:srgbClr val="FF0000"/>
                </a:solidFill>
              </a:rPr>
              <a:t>（动态占用模型）</a:t>
            </a:r>
            <a:r>
              <a:rPr lang="en-US" altLang="zh-CN">
                <a:solidFill>
                  <a:schemeClr val="tx1"/>
                </a:solidFill>
              </a:rPr>
              <a:t>：Dynamic occupancy models explicitly represent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colonization and extinction </a:t>
            </a:r>
            <a:r>
              <a:rPr lang="en-US" altLang="zh-CN">
                <a:solidFill>
                  <a:schemeClr val="tx1"/>
                </a:solidFill>
              </a:rPr>
              <a:t>processes.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1145" y="1438275"/>
            <a:ext cx="6165215" cy="46240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Model with Covariate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1665" y="1862455"/>
            <a:ext cx="9422765" cy="506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with Prior distribution: </a:t>
            </a:r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96970" y="1698625"/>
          <a:ext cx="625538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3" imgW="2222500" imgH="241300" progId="Equation.KSEE3">
                  <p:embed/>
                </p:oleObj>
              </mc:Choice>
              <mc:Fallback>
                <p:oleObj name="" r:id="rId3" imgW="2222500" imgH="2413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6970" y="1698625"/>
                        <a:ext cx="625538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phico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04745"/>
            <a:ext cx="5800725" cy="4196715"/>
          </a:xfrm>
          <a:prstGeom prst="rect">
            <a:avLst/>
          </a:prstGeom>
        </p:spPr>
      </p:pic>
      <p:pic>
        <p:nvPicPr>
          <p:cNvPr id="13" name="图片 12" descr="gammacov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725" y="2368550"/>
            <a:ext cx="5961380" cy="4312920"/>
          </a:xfrm>
          <a:prstGeom prst="rect">
            <a:avLst/>
          </a:prstGeom>
        </p:spPr>
      </p:pic>
      <p:pic>
        <p:nvPicPr>
          <p:cNvPr id="14" name="图片 13" descr="psicov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425" y="3895090"/>
            <a:ext cx="5920105" cy="42830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4628515" cy="705485"/>
          </a:xfrm>
        </p:spPr>
        <p:txBody>
          <a:bodyPr>
            <a:normAutofit fontScale="90000"/>
          </a:bodyPr>
          <a:p>
            <a:r>
              <a:rPr lang="en-US" altLang="zh-CN" sz="4000" b="1">
                <a:sym typeface="+mn-ea"/>
              </a:rPr>
              <a:t>Model with Covariate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36210" y="700405"/>
          <a:ext cx="691578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3" imgW="3974465" imgH="990600" progId="Equation.KSEE3">
                  <p:embed/>
                </p:oleObj>
              </mc:Choice>
              <mc:Fallback>
                <p:oleObj name="" r:id="rId3" imgW="3974465" imgH="990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6210" y="700405"/>
                        <a:ext cx="6915785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25" y="2825750"/>
            <a:ext cx="6028690" cy="3181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t="9300"/>
          <a:stretch>
            <a:fillRect/>
          </a:stretch>
        </p:blipFill>
        <p:spPr>
          <a:xfrm>
            <a:off x="6848475" y="2755265"/>
            <a:ext cx="5104765" cy="33216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0"/>
            <a:ext cx="6934200" cy="25717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MCMC——JAGS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36210" y="700405"/>
          <a:ext cx="691578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3" imgW="3974465" imgH="990600" progId="Equation.KSEE3">
                  <p:embed/>
                </p:oleObj>
              </mc:Choice>
              <mc:Fallback>
                <p:oleObj name="" r:id="rId3" imgW="3974465" imgH="990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6210" y="700405"/>
                        <a:ext cx="6915785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25" y="2825750"/>
            <a:ext cx="6028690" cy="3181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t="9300"/>
          <a:stretch>
            <a:fillRect/>
          </a:stretch>
        </p:blipFill>
        <p:spPr>
          <a:xfrm>
            <a:off x="6848475" y="2755265"/>
            <a:ext cx="5104765" cy="33216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8914765" cy="705485"/>
          </a:xfrm>
        </p:spPr>
        <p:txBody>
          <a:bodyPr>
            <a:normAutofit/>
          </a:bodyPr>
          <a:p>
            <a:r>
              <a:rPr lang="en-US" altLang="zh-CN" sz="4000" b="1">
                <a:sym typeface="+mn-ea"/>
              </a:rPr>
              <a:t>AcfPlot</a:t>
            </a:r>
            <a:endParaRPr lang="en-US" altLang="zh-CN" sz="4000" b="1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608330" y="1543685"/>
            <a:ext cx="5274310" cy="2277745"/>
            <a:chOff x="958" y="2431"/>
            <a:chExt cx="8306" cy="3587"/>
          </a:xfrm>
        </p:grpSpPr>
        <p:pic>
          <p:nvPicPr>
            <p:cNvPr id="3" name="图片 2" descr="acfpsibeta"/>
            <p:cNvPicPr>
              <a:picLocks noChangeAspect="1"/>
            </p:cNvPicPr>
            <p:nvPr/>
          </p:nvPicPr>
          <p:blipFill>
            <a:blip r:embed="rId3"/>
            <a:srcRect t="29220" b="28571"/>
            <a:stretch>
              <a:fillRect/>
            </a:stretch>
          </p:blipFill>
          <p:spPr>
            <a:xfrm>
              <a:off x="958" y="2828"/>
              <a:ext cx="8306" cy="3191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280" y="2431"/>
              <a:ext cx="463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/>
                <a:t>psibeta1:</a:t>
              </a:r>
              <a:endParaRPr lang="en-US" altLang="zh-CN" sz="2400"/>
            </a:p>
          </p:txBody>
        </p:sp>
      </p:grpSp>
      <p:pic>
        <p:nvPicPr>
          <p:cNvPr id="5" name="图片 4" descr="acfphibeta"/>
          <p:cNvPicPr>
            <a:picLocks noChangeAspect="1"/>
          </p:cNvPicPr>
          <p:nvPr/>
        </p:nvPicPr>
        <p:blipFill>
          <a:blip r:embed="rId4"/>
          <a:srcRect l="13914" r="12794"/>
          <a:stretch>
            <a:fillRect/>
          </a:stretch>
        </p:blipFill>
        <p:spPr>
          <a:xfrm>
            <a:off x="7365365" y="988695"/>
            <a:ext cx="2998470" cy="2960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83755" y="608330"/>
            <a:ext cx="2235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phibeta1:</a:t>
            </a:r>
            <a:endParaRPr lang="en-US" altLang="zh-CN" sz="2400"/>
          </a:p>
        </p:txBody>
      </p:sp>
      <p:pic>
        <p:nvPicPr>
          <p:cNvPr id="7" name="图片 6" descr="acfgammabeta"/>
          <p:cNvPicPr>
            <a:picLocks noChangeAspect="1"/>
          </p:cNvPicPr>
          <p:nvPr/>
        </p:nvPicPr>
        <p:blipFill>
          <a:blip r:embed="rId5"/>
          <a:srcRect t="20106" b="19881"/>
          <a:stretch>
            <a:fillRect/>
          </a:stretch>
        </p:blipFill>
        <p:spPr>
          <a:xfrm>
            <a:off x="770255" y="4434840"/>
            <a:ext cx="5229860" cy="22701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0255" y="4032885"/>
            <a:ext cx="251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gammabeta1:</a:t>
            </a:r>
            <a:endParaRPr lang="en-US" altLang="zh-CN" sz="2400"/>
          </a:p>
        </p:txBody>
      </p:sp>
      <p:pic>
        <p:nvPicPr>
          <p:cNvPr id="13" name="图片 12" descr="acfdelta"/>
          <p:cNvPicPr>
            <a:picLocks noChangeAspect="1"/>
          </p:cNvPicPr>
          <p:nvPr/>
        </p:nvPicPr>
        <p:blipFill>
          <a:blip r:embed="rId6"/>
          <a:srcRect t="10873" b="8929"/>
          <a:stretch>
            <a:fillRect/>
          </a:stretch>
        </p:blipFill>
        <p:spPr>
          <a:xfrm>
            <a:off x="7365365" y="4297680"/>
            <a:ext cx="4385310" cy="25444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245985" y="3950970"/>
            <a:ext cx="2007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delta1:</a:t>
            </a:r>
            <a:endParaRPr lang="en-US" altLang="zh-CN" sz="240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/>
              <a:t>TracePlot</a:t>
            </a:r>
            <a:endParaRPr lang="en-US" altLang="zh-CN" sz="40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trac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249680"/>
            <a:ext cx="6635750" cy="4800600"/>
          </a:xfrm>
          <a:prstGeom prst="rect">
            <a:avLst/>
          </a:prstGeom>
        </p:spPr>
      </p:pic>
      <p:pic>
        <p:nvPicPr>
          <p:cNvPr id="5" name="图片 4" descr="trac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75" y="1490345"/>
            <a:ext cx="6635750" cy="4800600"/>
          </a:xfrm>
          <a:prstGeom prst="rect">
            <a:avLst/>
          </a:prstGeom>
        </p:spPr>
      </p:pic>
      <p:pic>
        <p:nvPicPr>
          <p:cNvPr id="6" name="图片 5" descr="trac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" y="2057400"/>
            <a:ext cx="6635750" cy="4800600"/>
          </a:xfrm>
          <a:prstGeom prst="rect">
            <a:avLst/>
          </a:prstGeom>
        </p:spPr>
      </p:pic>
      <p:pic>
        <p:nvPicPr>
          <p:cNvPr id="7" name="图片 6" descr="trace4"/>
          <p:cNvPicPr>
            <a:picLocks noChangeAspect="1"/>
          </p:cNvPicPr>
          <p:nvPr/>
        </p:nvPicPr>
        <p:blipFill>
          <a:blip r:embed="rId4"/>
          <a:srcRect r="49254" b="46653"/>
          <a:stretch>
            <a:fillRect/>
          </a:stretch>
        </p:blipFill>
        <p:spPr>
          <a:xfrm>
            <a:off x="6697980" y="2704465"/>
            <a:ext cx="3367405" cy="25609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Gelman-Rubin</a:t>
            </a:r>
            <a:endParaRPr lang="en-US" altLang="zh-CN" sz="4000" b="1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t="752"/>
          <a:stretch>
            <a:fillRect/>
          </a:stretch>
        </p:blipFill>
        <p:spPr>
          <a:xfrm>
            <a:off x="741680" y="1354455"/>
            <a:ext cx="3996690" cy="5360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20" y="1314450"/>
            <a:ext cx="6601460" cy="4899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082020" cy="4759325"/>
          </a:xfrm>
        </p:spPr>
        <p:txBody>
          <a:bodyPr>
            <a:normAutofit fontScale="90000"/>
          </a:bodyPr>
          <a:p>
            <a:r>
              <a:rPr lang="en-US" altLang="zh-CN" sz="2400">
                <a:solidFill>
                  <a:srgbClr val="FF0000"/>
                </a:solidFill>
              </a:rPr>
              <a:t>Dimension</a:t>
            </a:r>
            <a:r>
              <a:rPr lang="zh-CN" altLang="en-US" sz="2400"/>
              <a:t>：</a:t>
            </a:r>
            <a:r>
              <a:rPr lang="en-US" altLang="zh-CN" sz="2400"/>
              <a:t>267 observation locations</a:t>
            </a:r>
            <a:r>
              <a:rPr lang="zh-CN" altLang="en-US" sz="2400"/>
              <a:t>，</a:t>
            </a:r>
            <a:r>
              <a:rPr lang="en-US" altLang="zh-CN" sz="2400"/>
              <a:t>9 years(from 1999 to 2007)</a:t>
            </a:r>
            <a:r>
              <a:rPr lang="zh-CN" altLang="en-US" sz="2400"/>
              <a:t>，</a:t>
            </a:r>
            <a:r>
              <a:rPr lang="en-US" altLang="zh-CN" sz="2400"/>
              <a:t>each years with 3 times survey</a:t>
            </a:r>
            <a:endParaRPr lang="en-US" altLang="zh-CN" sz="2400"/>
          </a:p>
          <a:p>
            <a:r>
              <a:rPr lang="en-US" altLang="zh-CN" sz="2400">
                <a:solidFill>
                  <a:srgbClr val="FF0000"/>
                </a:solidFill>
              </a:rPr>
              <a:t>Structure</a:t>
            </a:r>
            <a:r>
              <a:rPr lang="zh-CN" altLang="en-US" sz="2400"/>
              <a:t>：</a:t>
            </a:r>
            <a:r>
              <a:rPr lang="en-US" altLang="zh-CN" sz="2400"/>
              <a:t>classification data, 1 for detection, 0 for non-detection</a:t>
            </a:r>
            <a:endParaRPr lang="en-US" altLang="zh-CN" sz="2400"/>
          </a:p>
          <a:p>
            <a:r>
              <a:rPr lang="en-US" altLang="zh-CN" sz="2400">
                <a:solidFill>
                  <a:srgbClr val="FF0000"/>
                </a:solidFill>
              </a:rPr>
              <a:t>Quadrat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267 </a:t>
            </a:r>
            <a:r>
              <a:rPr lang="en-US" altLang="zh-CN" sz="2400"/>
              <a:t>1-kmsq lands</a:t>
            </a:r>
            <a:endParaRPr lang="en-US" altLang="zh-CN" sz="2400"/>
          </a:p>
          <a:p>
            <a:r>
              <a:rPr lang="en-US" altLang="zh-CN" sz="2400">
                <a:solidFill>
                  <a:srgbClr val="FF0000"/>
                </a:solidFill>
              </a:rPr>
              <a:t>Key parameters</a:t>
            </a:r>
            <a:r>
              <a:rPr lang="zh-CN" altLang="en-US" sz="2400"/>
              <a:t>：</a:t>
            </a:r>
            <a:r>
              <a:rPr lang="en-US" altLang="zh-CN" sz="2400"/>
              <a:t>initial occupancy probability</a:t>
            </a:r>
            <a:r>
              <a:rPr lang="zh-CN" altLang="en-US" sz="2400"/>
              <a:t>，</a:t>
            </a:r>
            <a:r>
              <a:rPr lang="en-US" altLang="zh-CN" sz="2400"/>
              <a:t>growth rate</a:t>
            </a:r>
            <a:r>
              <a:rPr lang="zh-CN" altLang="en-US" sz="2400"/>
              <a:t>，</a:t>
            </a:r>
            <a:r>
              <a:rPr lang="en-US" altLang="zh-CN" sz="2400"/>
              <a:t>local colonization</a:t>
            </a:r>
            <a:r>
              <a:rPr lang="zh-CN" altLang="en-US" sz="2400"/>
              <a:t>，</a:t>
            </a:r>
            <a:r>
              <a:rPr lang="en-US" altLang="zh-CN" sz="2400"/>
              <a:t>detection probability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Others</a:t>
            </a:r>
            <a:r>
              <a:rPr lang="zh-CN" altLang="en-US" sz="2400"/>
              <a:t>：</a:t>
            </a:r>
            <a:r>
              <a:rPr lang="en-US" altLang="zh-CN" sz="2400">
                <a:sym typeface="+mn-ea"/>
              </a:rPr>
              <a:t>elevation and percent forest cover of observation points, 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r>
              <a:rPr lang="en-US" altLang="zh-CN" sz="2400"/>
              <a:t>             day of season: survey date from the breeding season(Apr.15-Jul.15)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Model </a:t>
            </a:r>
            <a:r>
              <a:rPr lang="en-US" altLang="zh-CN" b="1">
                <a:sym typeface="+mn-ea"/>
              </a:rPr>
              <a:t>Parameters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1050905" cy="4759325"/>
          </a:xfrm>
        </p:spPr>
        <p:txBody>
          <a:bodyPr>
            <a:normAutofit lnSpcReduction="20000"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occupancy status        </a:t>
            </a:r>
            <a:r>
              <a:rPr lang="en-US" altLang="zh-CN" sz="2400">
                <a:sym typeface="+mn-ea"/>
              </a:rPr>
              <a:t>of unit t in year y</a:t>
            </a:r>
            <a:r>
              <a:rPr lang="zh-CN" altLang="en-US" sz="2400">
                <a:sym typeface="+mn-ea"/>
              </a:rPr>
              <a:t>，</a:t>
            </a:r>
            <a:r>
              <a:rPr lang="en-US" altLang="zh-CN" sz="2400">
                <a:sym typeface="+mn-ea"/>
              </a:rPr>
              <a:t>1 for occupied 0 for not occupied</a:t>
            </a:r>
            <a:endParaRPr lang="en-US" altLang="zh-CN" sz="2400">
              <a:solidFill>
                <a:srgbClr val="FF0000"/>
              </a:solidFill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survival probabilities  </a:t>
            </a:r>
            <a:r>
              <a:rPr lang="en-US" altLang="zh-CN" sz="2400">
                <a:sym typeface="+mn-ea"/>
              </a:rPr>
              <a:t>                                      means the probability of being ocupied at year t+1 when occupied at year t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local colonization probability                                            </a:t>
            </a:r>
            <a:r>
              <a:rPr lang="en-US" altLang="zh-CN" sz="2400">
                <a:sym typeface="+mn-ea"/>
              </a:rPr>
              <a:t>means </a:t>
            </a:r>
            <a:r>
              <a:rPr lang="en-US" altLang="zh-CN" sz="2400">
                <a:sym typeface="+mn-ea"/>
              </a:rPr>
              <a:t>the probability of being ocupied at year t+1 when not occupied at year t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occupancy probability</a:t>
            </a:r>
            <a:r>
              <a:rPr lang="en-US" altLang="zh-CN" sz="2400">
                <a:sym typeface="+mn-ea"/>
              </a:rPr>
              <a:t>                                  </a:t>
            </a:r>
            <a:endParaRPr lang="en-US" altLang="zh-CN" sz="240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observation status</a:t>
            </a:r>
            <a:r>
              <a:rPr lang="en-US" altLang="zh-CN" sz="2400">
                <a:sym typeface="+mn-ea"/>
              </a:rPr>
              <a:t>                       for survey </a:t>
            </a:r>
            <a:r>
              <a:rPr lang="en-US" altLang="zh-CN" sz="2400" i="1">
                <a:sym typeface="+mn-ea"/>
              </a:rPr>
              <a:t>j</a:t>
            </a:r>
            <a:r>
              <a:rPr lang="en-US" altLang="zh-CN" sz="2400">
                <a:sym typeface="+mn-ea"/>
              </a:rPr>
              <a:t> in year t at unit </a:t>
            </a:r>
            <a:r>
              <a:rPr lang="en-US" altLang="zh-CN" sz="2400" i="1">
                <a:sym typeface="+mn-ea"/>
              </a:rPr>
              <a:t>i</a:t>
            </a:r>
            <a:r>
              <a:rPr lang="zh-CN" altLang="en-US" sz="2400" i="1">
                <a:sym typeface="+mn-ea"/>
              </a:rPr>
              <a:t>，</a:t>
            </a:r>
            <a:endParaRPr lang="zh-CN" altLang="en-US" sz="2400" i="1">
              <a:sym typeface="+mn-ea"/>
            </a:endParaRPr>
          </a:p>
          <a:p>
            <a:pPr marL="0" indent="0">
              <a:buNone/>
            </a:pPr>
            <a:r>
              <a:rPr lang="en-US" altLang="zh-CN" sz="2400" i="1">
                <a:sym typeface="+mn-ea"/>
              </a:rPr>
              <a:t>                                </a:t>
            </a:r>
            <a:endParaRPr lang="en-US" altLang="zh-CN" sz="2400" i="1">
              <a:sym typeface="+mn-ea"/>
            </a:endParaRPr>
          </a:p>
          <a:p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96983" y="4837430"/>
          <a:ext cx="2232025" cy="49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091565" imgH="241300" progId="Equation.KSEE3">
                  <p:embed/>
                </p:oleObj>
              </mc:Choice>
              <mc:Fallback>
                <p:oleObj name="" r:id="rId1" imgW="1091565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96983" y="4837430"/>
                        <a:ext cx="2232025" cy="49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12515" y="1554480"/>
          <a:ext cx="735965" cy="405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3" imgW="368300" imgH="203200" progId="Equation.KSEE3">
                  <p:embed/>
                </p:oleObj>
              </mc:Choice>
              <mc:Fallback>
                <p:oleObj name="" r:id="rId3" imgW="368300" imgH="203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2515" y="1554480"/>
                        <a:ext cx="735965" cy="405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47185" y="2402840"/>
          <a:ext cx="3973830" cy="47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5" imgW="1905000" imgH="228600" progId="Equation.KSEE3">
                  <p:embed/>
                </p:oleObj>
              </mc:Choice>
              <mc:Fallback>
                <p:oleObj name="" r:id="rId5" imgW="1905000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7185" y="2402840"/>
                        <a:ext cx="3973830" cy="476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64480" y="3322320"/>
          <a:ext cx="4401185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7" imgW="1892300" imgH="228600" progId="Equation.KSEE3">
                  <p:embed/>
                </p:oleObj>
              </mc:Choice>
              <mc:Fallback>
                <p:oleObj name="" r:id="rId7" imgW="1892300" imgH="2286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4480" y="3322320"/>
                        <a:ext cx="4401185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69740" y="4298950"/>
          <a:ext cx="4900295" cy="46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9" imgW="2387600" imgH="228600" progId="Equation.KSEE3">
                  <p:embed/>
                </p:oleObj>
              </mc:Choice>
              <mc:Fallback>
                <p:oleObj name="" r:id="rId9" imgW="2387600" imgH="2286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69740" y="4298950"/>
                        <a:ext cx="4900295" cy="46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97300" y="5286375"/>
          <a:ext cx="3998595" cy="47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11" imgW="2044700" imgH="241300" progId="Equation.KSEE3">
                  <p:embed/>
                </p:oleObj>
              </mc:Choice>
              <mc:Fallback>
                <p:oleObj name="" r:id="rId11" imgW="2044700" imgH="2413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7300" y="5286375"/>
                        <a:ext cx="3998595" cy="47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" y="1468120"/>
            <a:ext cx="12195810" cy="53898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524000"/>
            <a:ext cx="11944350" cy="533400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>
                <a:sym typeface="+mn-ea"/>
              </a:rPr>
              <a:t>Model </a:t>
            </a:r>
            <a:r>
              <a:rPr lang="en-US" altLang="zh-CN" b="1"/>
              <a:t>Parameter</a:t>
            </a:r>
            <a:r>
              <a:rPr lang="en-US" altLang="zh-CN" b="1"/>
              <a:t>s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1995" y="1490345"/>
            <a:ext cx="11296015" cy="4759325"/>
          </a:xfrm>
        </p:spPr>
        <p:txBody>
          <a:bodyPr>
            <a:normAutofit lnSpcReduction="20000"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occupancy status        </a:t>
            </a:r>
            <a:r>
              <a:rPr lang="en-US" altLang="zh-CN" sz="2400">
                <a:sym typeface="+mn-ea"/>
              </a:rPr>
              <a:t>of unit t in year y</a:t>
            </a:r>
            <a:r>
              <a:rPr lang="zh-CN" altLang="en-US" sz="2400">
                <a:sym typeface="+mn-ea"/>
              </a:rPr>
              <a:t>，</a:t>
            </a:r>
            <a:r>
              <a:rPr lang="en-US" altLang="zh-CN" sz="2400">
                <a:sym typeface="+mn-ea"/>
              </a:rPr>
              <a:t>1 for occupied 0 for not occupied</a:t>
            </a:r>
            <a:endParaRPr lang="en-US" altLang="zh-CN" sz="2400">
              <a:solidFill>
                <a:srgbClr val="FF0000"/>
              </a:solidFill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survival probabilities  </a:t>
            </a:r>
            <a:r>
              <a:rPr lang="en-US" altLang="zh-CN" sz="2400">
                <a:sym typeface="+mn-ea"/>
              </a:rPr>
              <a:t>                                      means the probability of being ocupied at year t+1 when occupied at year t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local colonization probability                                            </a:t>
            </a:r>
            <a:r>
              <a:rPr lang="en-US" altLang="zh-CN" sz="2400">
                <a:sym typeface="+mn-ea"/>
              </a:rPr>
              <a:t>means </a:t>
            </a:r>
            <a:r>
              <a:rPr lang="en-US" altLang="zh-CN" sz="2400">
                <a:sym typeface="+mn-ea"/>
              </a:rPr>
              <a:t>the probability of being ocupied at year t+1 when not occupied at year t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occupancy probability</a:t>
            </a:r>
            <a:r>
              <a:rPr lang="en-US" altLang="zh-CN" sz="2400">
                <a:sym typeface="+mn-ea"/>
              </a:rPr>
              <a:t>                                  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detection probability   </a:t>
            </a:r>
            <a:r>
              <a:rPr lang="en-US" altLang="zh-CN" sz="2400">
                <a:sym typeface="+mn-ea"/>
              </a:rPr>
              <a:t>= probability of being </a:t>
            </a:r>
            <a:r>
              <a:rPr lang="en-US" altLang="zh-CN" sz="2400">
                <a:sym typeface="+mn-ea"/>
              </a:rPr>
              <a:t>detected when occupied</a:t>
            </a:r>
            <a:endParaRPr lang="en-US" altLang="zh-CN" sz="2400">
              <a:solidFill>
                <a:srgbClr val="FF0000"/>
              </a:solidFill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observation status</a:t>
            </a:r>
            <a:r>
              <a:rPr lang="en-US" altLang="zh-CN" sz="2400">
                <a:sym typeface="+mn-ea"/>
              </a:rPr>
              <a:t>                       for survey </a:t>
            </a:r>
            <a:r>
              <a:rPr lang="en-US" altLang="zh-CN" sz="2400" i="1">
                <a:sym typeface="+mn-ea"/>
              </a:rPr>
              <a:t>j</a:t>
            </a:r>
            <a:r>
              <a:rPr lang="en-US" altLang="zh-CN" sz="2400">
                <a:sym typeface="+mn-ea"/>
              </a:rPr>
              <a:t> in year t at unit </a:t>
            </a:r>
            <a:r>
              <a:rPr lang="en-US" altLang="zh-CN" sz="2400" i="1">
                <a:sym typeface="+mn-ea"/>
              </a:rPr>
              <a:t>i</a:t>
            </a:r>
            <a:r>
              <a:rPr lang="zh-CN" altLang="en-US" sz="2400" i="1">
                <a:sym typeface="+mn-ea"/>
              </a:rPr>
              <a:t>，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96983" y="5355590"/>
          <a:ext cx="2232025" cy="49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091565" imgH="241300" progId="Equation.KSEE3">
                  <p:embed/>
                </p:oleObj>
              </mc:Choice>
              <mc:Fallback>
                <p:oleObj name="" r:id="rId1" imgW="1091565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96983" y="5355590"/>
                        <a:ext cx="2232025" cy="49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22370" y="1554480"/>
          <a:ext cx="735965" cy="405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3" imgW="368300" imgH="203200" progId="Equation.KSEE3">
                  <p:embed/>
                </p:oleObj>
              </mc:Choice>
              <mc:Fallback>
                <p:oleObj name="" r:id="rId3" imgW="368300" imgH="203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2370" y="1554480"/>
                        <a:ext cx="735965" cy="405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05300" y="2441575"/>
          <a:ext cx="3973830" cy="47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5" imgW="1905000" imgH="228600" progId="Equation.KSEE3">
                  <p:embed/>
                </p:oleObj>
              </mc:Choice>
              <mc:Fallback>
                <p:oleObj name="" r:id="rId5" imgW="1905000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5300" y="2441575"/>
                        <a:ext cx="3973830" cy="476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48300" y="3322320"/>
          <a:ext cx="4401185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7" imgW="1892300" imgH="228600" progId="Equation.KSEE3">
                  <p:embed/>
                </p:oleObj>
              </mc:Choice>
              <mc:Fallback>
                <p:oleObj name="" r:id="rId7" imgW="1892300" imgH="2286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8300" y="3322320"/>
                        <a:ext cx="4401185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48480" y="4298950"/>
          <a:ext cx="3930650" cy="48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9" imgW="1866900" imgH="228600" progId="Equation.KSEE3">
                  <p:embed/>
                </p:oleObj>
              </mc:Choice>
              <mc:Fallback>
                <p:oleObj name="" r:id="rId9" imgW="1866900" imgH="2286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48480" y="4298950"/>
                        <a:ext cx="3930650" cy="48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97300" y="5864860"/>
          <a:ext cx="3998595" cy="47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11" imgW="2044700" imgH="241300" progId="Equation.KSEE3">
                  <p:embed/>
                </p:oleObj>
              </mc:Choice>
              <mc:Fallback>
                <p:oleObj name="" r:id="rId11" imgW="2044700" imgH="2413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97300" y="5864860"/>
                        <a:ext cx="3998595" cy="47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22420" y="4780280"/>
          <a:ext cx="374650" cy="483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3" imgW="177165" imgH="228600" progId="Equation.KSEE3">
                  <p:embed/>
                </p:oleObj>
              </mc:Choice>
              <mc:Fallback>
                <p:oleObj name="" r:id="rId13" imgW="177165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22420" y="4780280"/>
                        <a:ext cx="374650" cy="483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/>
              <a:t>Hierarchical Model</a:t>
            </a:r>
            <a:endParaRPr lang="en-US" altLang="zh-CN" sz="4000" b="1"/>
          </a:p>
        </p:txBody>
      </p:sp>
      <p:graphicFrame>
        <p:nvGraphicFramePr>
          <p:cNvPr id="5" name="内容占位符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4778375" y="1687830"/>
          <a:ext cx="5446395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1955800" imgH="228600" progId="Equation.KSEE3">
                  <p:embed/>
                </p:oleObj>
              </mc:Choice>
              <mc:Fallback>
                <p:oleObj name="" r:id="rId1" imgW="1955800" imgH="2286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78375" y="1687830"/>
                        <a:ext cx="5446395" cy="637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072370" y="3505835"/>
          <a:ext cx="99695" cy="18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3" imgW="114300" imgH="215900" progId="Equation.KSEE3">
                  <p:embed/>
                </p:oleObj>
              </mc:Choice>
              <mc:Fallback>
                <p:oleObj name="" r:id="rId3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72370" y="3505835"/>
                        <a:ext cx="99695" cy="18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41875" y="3403600"/>
          <a:ext cx="6637020" cy="161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2819400" imgH="685800" progId="Equation.KSEE3">
                  <p:embed/>
                </p:oleObj>
              </mc:Choice>
              <mc:Fallback>
                <p:oleObj name="" r:id="rId5" imgW="2819400" imgH="685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1875" y="3403600"/>
                        <a:ext cx="6637020" cy="1616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78375" y="2346325"/>
          <a:ext cx="719391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7" imgW="2768600" imgH="228600" progId="Equation.KSEE3">
                  <p:embed/>
                </p:oleObj>
              </mc:Choice>
              <mc:Fallback>
                <p:oleObj name="" r:id="rId7" imgW="2768600" imgH="2286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78375" y="2346325"/>
                        <a:ext cx="719391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07280" y="5484495"/>
          <a:ext cx="6506845" cy="657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9" imgW="2387600" imgH="241300" progId="Equation.KSEE3">
                  <p:embed/>
                </p:oleObj>
              </mc:Choice>
              <mc:Fallback>
                <p:oleObj name="" r:id="rId9" imgW="2387600" imgH="2413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07280" y="5484495"/>
                        <a:ext cx="6506845" cy="657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30935" y="1661795"/>
          <a:ext cx="286131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1" imgW="939800" imgH="228600" progId="Equation.KSEE3">
                  <p:embed/>
                </p:oleObj>
              </mc:Choice>
              <mc:Fallback>
                <p:oleObj name="" r:id="rId11" imgW="939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0935" y="1661795"/>
                        <a:ext cx="2861310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47240" y="3644265"/>
          <a:ext cx="1029970" cy="54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3" imgW="368300" imgH="203200" progId="Equation.KSEE3">
                  <p:embed/>
                </p:oleObj>
              </mc:Choice>
              <mc:Fallback>
                <p:oleObj name="" r:id="rId13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47240" y="3644265"/>
                        <a:ext cx="1029970" cy="54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2562225" y="2340610"/>
            <a:ext cx="6350" cy="13404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330" y="5504180"/>
          <a:ext cx="390715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5" imgW="1333500" imgH="228600" progId="Equation.KSEE3">
                  <p:embed/>
                </p:oleObj>
              </mc:Choice>
              <mc:Fallback>
                <p:oleObj name="" r:id="rId15" imgW="13335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8330" y="5504180"/>
                        <a:ext cx="3907155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1198880" y="4185285"/>
            <a:ext cx="2661285" cy="1363345"/>
            <a:chOff x="1888" y="6591"/>
            <a:chExt cx="4191" cy="1770"/>
          </a:xfrm>
        </p:grpSpPr>
        <p:cxnSp>
          <p:nvCxnSpPr>
            <p:cNvPr id="11" name="直接箭头连接符 10"/>
            <p:cNvCxnSpPr/>
            <p:nvPr/>
          </p:nvCxnSpPr>
          <p:spPr>
            <a:xfrm flipH="1">
              <a:off x="1888" y="6593"/>
              <a:ext cx="2147" cy="17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4035" y="6591"/>
              <a:ext cx="5" cy="177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4035" y="6591"/>
              <a:ext cx="2045" cy="1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1504950"/>
            <a:ext cx="12192635" cy="535305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/>
              <a:t>Hierarchical Model</a:t>
            </a:r>
            <a:endParaRPr lang="en-US" altLang="zh-CN" sz="4000" b="1"/>
          </a:p>
        </p:txBody>
      </p:sp>
      <p:graphicFrame>
        <p:nvGraphicFramePr>
          <p:cNvPr id="5" name="内容占位符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4778375" y="1687830"/>
          <a:ext cx="5446395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1955800" imgH="228600" progId="Equation.KSEE3">
                  <p:embed/>
                </p:oleObj>
              </mc:Choice>
              <mc:Fallback>
                <p:oleObj name="" r:id="rId1" imgW="1955800" imgH="2286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78375" y="1687830"/>
                        <a:ext cx="5446395" cy="637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072370" y="3505835"/>
          <a:ext cx="99695" cy="18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3" imgW="114300" imgH="215900" progId="Equation.KSEE3">
                  <p:embed/>
                </p:oleObj>
              </mc:Choice>
              <mc:Fallback>
                <p:oleObj name="" r:id="rId3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72370" y="3505835"/>
                        <a:ext cx="99695" cy="18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41875" y="3403600"/>
          <a:ext cx="6637020" cy="161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2819400" imgH="685800" progId="Equation.KSEE3">
                  <p:embed/>
                </p:oleObj>
              </mc:Choice>
              <mc:Fallback>
                <p:oleObj name="" r:id="rId5" imgW="2819400" imgH="685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1875" y="3403600"/>
                        <a:ext cx="6637020" cy="1616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78375" y="2346325"/>
          <a:ext cx="719391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7" imgW="2768600" imgH="228600" progId="Equation.KSEE3">
                  <p:embed/>
                </p:oleObj>
              </mc:Choice>
              <mc:Fallback>
                <p:oleObj name="" r:id="rId7" imgW="2768600" imgH="2286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78375" y="2346325"/>
                        <a:ext cx="719391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07280" y="5484495"/>
          <a:ext cx="6506845" cy="657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9" imgW="2387600" imgH="241300" progId="Equation.KSEE3">
                  <p:embed/>
                </p:oleObj>
              </mc:Choice>
              <mc:Fallback>
                <p:oleObj name="" r:id="rId9" imgW="2387600" imgH="2413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07280" y="5484495"/>
                        <a:ext cx="6506845" cy="657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30935" y="1661795"/>
          <a:ext cx="286131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1" imgW="939800" imgH="228600" progId="Equation.KSEE3">
                  <p:embed/>
                </p:oleObj>
              </mc:Choice>
              <mc:Fallback>
                <p:oleObj name="" r:id="rId11" imgW="939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0935" y="1661795"/>
                        <a:ext cx="2861310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47240" y="3644265"/>
          <a:ext cx="1029970" cy="54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3" imgW="368300" imgH="203200" progId="Equation.KSEE3">
                  <p:embed/>
                </p:oleObj>
              </mc:Choice>
              <mc:Fallback>
                <p:oleObj name="" r:id="rId13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47240" y="3644265"/>
                        <a:ext cx="1029970" cy="54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2562225" y="2314575"/>
            <a:ext cx="6350" cy="13404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330" y="5504180"/>
          <a:ext cx="390715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5" imgW="1333500" imgH="228600" progId="Equation.KSEE3">
                  <p:embed/>
                </p:oleObj>
              </mc:Choice>
              <mc:Fallback>
                <p:oleObj name="" r:id="rId15" imgW="13335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8330" y="5504180"/>
                        <a:ext cx="3907155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1198880" y="4185285"/>
            <a:ext cx="2661285" cy="1363345"/>
            <a:chOff x="1888" y="6591"/>
            <a:chExt cx="4191" cy="1770"/>
          </a:xfrm>
        </p:grpSpPr>
        <p:cxnSp>
          <p:nvCxnSpPr>
            <p:cNvPr id="11" name="直接箭头连接符 10"/>
            <p:cNvCxnSpPr/>
            <p:nvPr/>
          </p:nvCxnSpPr>
          <p:spPr>
            <a:xfrm flipH="1">
              <a:off x="1888" y="6593"/>
              <a:ext cx="2147" cy="17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4035" y="6591"/>
              <a:ext cx="5" cy="177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4035" y="6591"/>
              <a:ext cx="2045" cy="1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17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 b="1"/>
              <a:t>Hierarchical Model</a:t>
            </a:r>
            <a:endParaRPr lang="en-US" altLang="zh-CN" sz="4000" b="1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072370" y="3505835"/>
          <a:ext cx="99695" cy="18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4300" imgH="215900" progId="Equation.KSEE3">
                  <p:embed/>
                </p:oleObj>
              </mc:Choice>
              <mc:Fallback>
                <p:oleObj name="" r:id="rId1" imgW="114300" imgH="2159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72370" y="3505835"/>
                        <a:ext cx="99695" cy="18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30935" y="1661795"/>
          <a:ext cx="286131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939800" imgH="228600" progId="Equation.KSEE3">
                  <p:embed/>
                </p:oleObj>
              </mc:Choice>
              <mc:Fallback>
                <p:oleObj name="" r:id="rId3" imgW="939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0935" y="1661795"/>
                        <a:ext cx="2861310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47240" y="3644265"/>
          <a:ext cx="1029970" cy="54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368300" imgH="203200" progId="Equation.KSEE3">
                  <p:embed/>
                </p:oleObj>
              </mc:Choice>
              <mc:Fallback>
                <p:oleObj name="" r:id="rId5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47240" y="3644265"/>
                        <a:ext cx="1029970" cy="541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2562225" y="2340610"/>
            <a:ext cx="6350" cy="13404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330" y="5504180"/>
          <a:ext cx="390715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7" imgW="1333500" imgH="228600" progId="Equation.KSEE3">
                  <p:embed/>
                </p:oleObj>
              </mc:Choice>
              <mc:Fallback>
                <p:oleObj name="" r:id="rId7" imgW="13335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8330" y="5504180"/>
                        <a:ext cx="3907155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1198880" y="4185285"/>
            <a:ext cx="2661285" cy="1363345"/>
            <a:chOff x="1888" y="6591"/>
            <a:chExt cx="4191" cy="1770"/>
          </a:xfrm>
        </p:grpSpPr>
        <p:cxnSp>
          <p:nvCxnSpPr>
            <p:cNvPr id="11" name="直接箭头连接符 10"/>
            <p:cNvCxnSpPr/>
            <p:nvPr/>
          </p:nvCxnSpPr>
          <p:spPr>
            <a:xfrm flipH="1">
              <a:off x="1888" y="6593"/>
              <a:ext cx="2147" cy="17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4035" y="6591"/>
              <a:ext cx="5" cy="177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4035" y="6591"/>
              <a:ext cx="2045" cy="1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" name="内容占位符 2"/>
          <p:cNvSpPr/>
          <p:nvPr>
            <p:ph idx="1"/>
          </p:nvPr>
        </p:nvSpPr>
        <p:spPr>
          <a:xfrm>
            <a:off x="4603750" y="1490345"/>
            <a:ext cx="7156450" cy="4759325"/>
          </a:xfrm>
        </p:spPr>
        <p:txBody>
          <a:bodyPr/>
          <a:p>
            <a:r>
              <a:rPr lang="en-US" altLang="zh-CN" sz="2400">
                <a:solidFill>
                  <a:srgbClr val="FF0000"/>
                </a:solidFill>
              </a:rPr>
              <a:t>Model Assumption</a:t>
            </a:r>
            <a:r>
              <a:rPr lang="zh-CN" altLang="en-US" sz="2000">
                <a:solidFill>
                  <a:schemeClr val="tx1"/>
                </a:solidFill>
              </a:rPr>
              <a:t>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Each site occupancy status         is </a:t>
            </a:r>
            <a:r>
              <a:rPr lang="en-US" altLang="zh-CN" sz="2000">
                <a:solidFill>
                  <a:srgbClr val="FF0000"/>
                </a:solidFill>
              </a:rPr>
              <a:t>“closed”</a:t>
            </a:r>
            <a:r>
              <a:rPr lang="en-US" altLang="zh-CN" sz="2000">
                <a:solidFill>
                  <a:schemeClr val="tx1"/>
                </a:solidFill>
              </a:rPr>
              <a:t> whitin a primary period </a:t>
            </a:r>
            <a:r>
              <a:rPr lang="en-US" altLang="zh-CN" sz="2000" i="1">
                <a:solidFill>
                  <a:schemeClr val="tx1"/>
                </a:solidFill>
              </a:rPr>
              <a:t>t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Each site occupancy status         is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“open”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 across primary periods.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                          are i.i.d. for each site (</a:t>
            </a:r>
            <a:r>
              <a:rPr lang="en-US" altLang="zh-CN" sz="2000" i="1">
                <a:solidFill>
                  <a:schemeClr val="tx1"/>
                </a:solidFill>
              </a:rPr>
              <a:t>i</a:t>
            </a:r>
            <a:r>
              <a:rPr lang="en-US" altLang="zh-CN" sz="2000">
                <a:solidFill>
                  <a:schemeClr val="tx1"/>
                </a:solidFill>
              </a:rPr>
              <a:t>) and primary period (</a:t>
            </a:r>
            <a:r>
              <a:rPr lang="en-US" altLang="zh-CN" sz="2000" i="1">
                <a:solidFill>
                  <a:schemeClr val="tx1"/>
                </a:solidFill>
              </a:rPr>
              <a:t>t</a:t>
            </a:r>
            <a:r>
              <a:rPr lang="en-US" altLang="zh-CN" sz="2000">
                <a:solidFill>
                  <a:schemeClr val="tx1"/>
                </a:solidFill>
              </a:rPr>
              <a:t>).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</a:t>
            </a:r>
            <a:endParaRPr lang="en-US" altLang="zh-CN" sz="2000">
              <a:solidFill>
                <a:schemeClr val="tx1"/>
              </a:solidFill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57895" y="2156460"/>
          <a:ext cx="782955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9" imgW="368300" imgH="203200" progId="Equation.KSEE3">
                  <p:embed/>
                </p:oleObj>
              </mc:Choice>
              <mc:Fallback>
                <p:oleObj name="" r:id="rId9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7895" y="2156460"/>
                        <a:ext cx="782955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19795" y="3094355"/>
          <a:ext cx="782955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0" imgW="368300" imgH="203200" progId="Equation.KSEE3">
                  <p:embed/>
                </p:oleObj>
              </mc:Choice>
              <mc:Fallback>
                <p:oleObj name="" r:id="rId10" imgW="3683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9795" y="3094355"/>
                        <a:ext cx="782955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11090" y="4024630"/>
          <a:ext cx="2369820" cy="46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1" imgW="1168400" imgH="241300" progId="Equation.KSEE3">
                  <p:embed/>
                </p:oleObj>
              </mc:Choice>
              <mc:Fallback>
                <p:oleObj name="" r:id="rId11" imgW="1168400" imgH="2413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11090" y="4024630"/>
                        <a:ext cx="2369820" cy="466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5875" y="1377950"/>
            <a:ext cx="12223750" cy="54800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5875" y="1422400"/>
            <a:ext cx="12230100" cy="543560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5338</Words>
  <Application>WPS 演示</Application>
  <PresentationFormat>宽屏</PresentationFormat>
  <Paragraphs>186</Paragraphs>
  <Slides>35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108</vt:i4>
      </vt:variant>
      <vt:variant>
        <vt:lpstr>幻灯片标题</vt:lpstr>
      </vt:variant>
      <vt:variant>
        <vt:i4>35</vt:i4>
      </vt:variant>
    </vt:vector>
  </HeadingPairs>
  <TitlesOfParts>
    <vt:vector size="152" baseType="lpstr">
      <vt:lpstr>Arial</vt:lpstr>
      <vt:lpstr>宋体</vt:lpstr>
      <vt:lpstr>Wingdings</vt:lpstr>
      <vt:lpstr>Wingdings</vt:lpstr>
      <vt:lpstr>Arial</vt:lpstr>
      <vt:lpstr>微软雅黑</vt:lpstr>
      <vt:lpstr>Arial Unicode MS</vt:lpstr>
      <vt:lpstr>Calibri</vt:lpstr>
      <vt:lpstr>WPS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Bayesian Analysis of Dynamic Occupancy Model for Crossbill</vt:lpstr>
      <vt:lpstr>Catalogue</vt:lpstr>
      <vt:lpstr>Background</vt:lpstr>
      <vt:lpstr>Data</vt:lpstr>
      <vt:lpstr>Model Parameters</vt:lpstr>
      <vt:lpstr>Model Parameters</vt:lpstr>
      <vt:lpstr>Hierarchical Model</vt:lpstr>
      <vt:lpstr>Hierarchical Model</vt:lpstr>
      <vt:lpstr>Hierarchical Model</vt:lpstr>
      <vt:lpstr>Hierarchical Model</vt:lpstr>
      <vt:lpstr>Metapopulation Quantities</vt:lpstr>
      <vt:lpstr>Metapopulation Quantities</vt:lpstr>
      <vt:lpstr>Finite Sample Estimation</vt:lpstr>
      <vt:lpstr>MCMC——JAGS</vt:lpstr>
      <vt:lpstr>MCMC——JAGS</vt:lpstr>
      <vt:lpstr>MCMC——JAGS</vt:lpstr>
      <vt:lpstr>MCMC——JAGS</vt:lpstr>
      <vt:lpstr>ACF plot</vt:lpstr>
      <vt:lpstr>TracePlot</vt:lpstr>
      <vt:lpstr>Gelman-Rubin</vt:lpstr>
      <vt:lpstr>MCMC——NIMBLE</vt:lpstr>
      <vt:lpstr>TracePlot</vt:lpstr>
      <vt:lpstr>Acf plot</vt:lpstr>
      <vt:lpstr>Gelman-Rubin</vt:lpstr>
      <vt:lpstr>Informative Prior</vt:lpstr>
      <vt:lpstr>Model with Covariate</vt:lpstr>
      <vt:lpstr>Model with Covariate</vt:lpstr>
      <vt:lpstr>Model with Covariate</vt:lpstr>
      <vt:lpstr>Model with Covariate</vt:lpstr>
      <vt:lpstr>Model with Covariate</vt:lpstr>
      <vt:lpstr>Model with Covariate</vt:lpstr>
      <vt:lpstr>MCMC——JAGS</vt:lpstr>
      <vt:lpstr>AcfPlot</vt:lpstr>
      <vt:lpstr>TracePlot</vt:lpstr>
      <vt:lpstr>Gelman-Rubin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※</cp:lastModifiedBy>
  <cp:revision>210</cp:revision>
  <dcterms:created xsi:type="dcterms:W3CDTF">2019-06-19T02:08:00Z</dcterms:created>
  <dcterms:modified xsi:type="dcterms:W3CDTF">2025-06-04T00:01:58Z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9A15620220AB43A5A316DE472AE12D7F_11</vt:lpwstr>
  </property>
</Properties>
</file>